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5" r:id="rId23"/>
    <p:sldId id="277" r:id="rId24"/>
    <p:sldId id="294" r:id="rId25"/>
    <p:sldId id="296" r:id="rId26"/>
    <p:sldId id="297" r:id="rId27"/>
    <p:sldId id="289" r:id="rId28"/>
    <p:sldId id="279" r:id="rId29"/>
    <p:sldId id="280" r:id="rId30"/>
    <p:sldId id="281" r:id="rId31"/>
    <p:sldId id="282" r:id="rId32"/>
    <p:sldId id="283" r:id="rId33"/>
    <p:sldId id="284" r:id="rId34"/>
    <p:sldId id="286" r:id="rId35"/>
    <p:sldId id="293"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37552-3AD8-4DD4-94D8-7BD3C78EBECA}" v="19" dt="2021-06-11T07:20:23.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05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E3AA4-0EA6-4A5A-A1C0-1C1B9EE7435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655A36F-C022-40E0-B773-CF9C4FACE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2E2D373-3429-4E3D-B65A-EDB8A00FFF56}"/>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72ECD3BB-52ED-4DB7-819F-8096E7DF7D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8207B22-E22D-40BB-A619-F3ACE40F0A20}"/>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222968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5FF78-3F8A-472E-BE1E-566BD61F8F5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05368D9-24BF-45B7-930C-8DB003006B0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2BE696-D6C7-47F1-80B7-70206FF47351}"/>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5D3AE153-BE0A-4340-8D2B-E8E3ABD9D6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CDD8911-C538-46DC-BDDC-81374154FCA3}"/>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85002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7574AFE-F9D7-414B-88B4-2A5260A753E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E73C52F-CBD9-41F4-A54A-27D90931593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35ED21-B156-4A88-9F6B-EA2EA109C4C4}"/>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B891A307-BE15-4276-A6C1-1FABA0C6914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F65734E-3F8D-4F4C-84EE-3407502D9F3E}"/>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3122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97126-032A-430E-BEA9-A03EF3E63DD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4EA79F3-B622-431B-A7C3-72FE8F36058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7E1F11-FAD6-47A2-8F63-4FAB8B3EEB1A}"/>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51BADA00-A719-4D24-8F2C-C9FA247D7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92F2FC-37F4-4B34-8B0B-8F6164B771DC}"/>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163358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93279-A97C-4E6F-895C-612F38BD9B7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0517888-660E-4875-9303-ED3FD1ACB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BC6B1F2-2564-4D0C-9797-09E991B929B2}"/>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365C9D0D-FAB8-4AF3-89D9-FFF9584067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71CC9D-B9DD-4372-9112-5783452726D5}"/>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6243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5CEB4-FA8F-41EB-88EC-76468B2548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B86D470-E13C-428E-B0F5-D844CDA0463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B203B77-1701-4276-9994-7021A5928AE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8FDCB0B-3323-4F8E-8488-7E76FBD8C24A}"/>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6" name="Pladsholder til sidefod 5">
            <a:extLst>
              <a:ext uri="{FF2B5EF4-FFF2-40B4-BE49-F238E27FC236}">
                <a16:creationId xmlns:a16="http://schemas.microsoft.com/office/drawing/2014/main" id="{584C497A-909A-4015-912A-10233AD41F3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DD4588A-22E0-46E7-B927-7EB48CC815BD}"/>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22248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49598-3868-4DE5-83E8-C3EF60FB06C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CC10C7C-1FB4-4B82-8131-BA7D7FC5B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ABBAABC-5CCF-4CD7-A075-A0BF6BD3A90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B2170D-E770-4760-B2A6-70D7FF3D8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D3C87B2-A947-4336-A546-08E3B667508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98206F8-52B8-4B77-82D4-371576F6690A}"/>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8" name="Pladsholder til sidefod 7">
            <a:extLst>
              <a:ext uri="{FF2B5EF4-FFF2-40B4-BE49-F238E27FC236}">
                <a16:creationId xmlns:a16="http://schemas.microsoft.com/office/drawing/2014/main" id="{107B6614-6BDF-4497-808D-13E7D4764F4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E925C3F-3897-43D7-99B7-9EE11A99FB80}"/>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14843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FA904-9794-4E9B-9565-1B5B82048F2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1FA5874-5FDB-43FB-8BC2-E5C58DE9AA3C}"/>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4" name="Pladsholder til sidefod 3">
            <a:extLst>
              <a:ext uri="{FF2B5EF4-FFF2-40B4-BE49-F238E27FC236}">
                <a16:creationId xmlns:a16="http://schemas.microsoft.com/office/drawing/2014/main" id="{BB82C8AB-5DF1-40BA-831A-20E60059158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6C661D8-6720-43C9-A3F9-4C7A0894EBCC}"/>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240446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5DFB517-FC8A-4BCA-A9AC-E0E81CBBB40B}"/>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3" name="Pladsholder til sidefod 2">
            <a:extLst>
              <a:ext uri="{FF2B5EF4-FFF2-40B4-BE49-F238E27FC236}">
                <a16:creationId xmlns:a16="http://schemas.microsoft.com/office/drawing/2014/main" id="{836F687D-2690-4837-B0CA-69B130DFD8E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C94AF35-31A6-4207-90C2-EAB649E40DB4}"/>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286944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E88BB-A55D-4ED9-999B-5212EF1E2F4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EAA1FDF-BA61-4882-AD92-54F3FB7CC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B7D92E4-DB97-408D-8A9A-F243ABEBA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5098ABB-D1F2-46D8-901F-2F402E33D1C6}"/>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6" name="Pladsholder til sidefod 5">
            <a:extLst>
              <a:ext uri="{FF2B5EF4-FFF2-40B4-BE49-F238E27FC236}">
                <a16:creationId xmlns:a16="http://schemas.microsoft.com/office/drawing/2014/main" id="{E9445688-4702-4E8D-8610-C6FABB9E6F9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691CC3E-AA8C-4B1E-BAE9-3EE4B3727360}"/>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307263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25043-B24D-4BAC-84AA-E5DAD421630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304C32E-5281-49B0-A4E1-982094A85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71D727F-7DEF-4158-B007-698754E39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463985B-ADDB-4517-A721-BB03CEBD8881}"/>
              </a:ext>
            </a:extLst>
          </p:cNvPr>
          <p:cNvSpPr>
            <a:spLocks noGrp="1"/>
          </p:cNvSpPr>
          <p:nvPr>
            <p:ph type="dt" sz="half" idx="10"/>
          </p:nvPr>
        </p:nvSpPr>
        <p:spPr/>
        <p:txBody>
          <a:bodyPr/>
          <a:lstStyle/>
          <a:p>
            <a:fld id="{BBDB5774-D30A-4107-A2B1-07535B3ADFB6}" type="datetimeFigureOut">
              <a:rPr lang="da-DK" smtClean="0"/>
              <a:t>22-07-2021</a:t>
            </a:fld>
            <a:endParaRPr lang="da-DK"/>
          </a:p>
        </p:txBody>
      </p:sp>
      <p:sp>
        <p:nvSpPr>
          <p:cNvPr id="6" name="Pladsholder til sidefod 5">
            <a:extLst>
              <a:ext uri="{FF2B5EF4-FFF2-40B4-BE49-F238E27FC236}">
                <a16:creationId xmlns:a16="http://schemas.microsoft.com/office/drawing/2014/main" id="{42868052-B665-4DC8-9E5B-DA0EAD211B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2F07C1-DBBC-4F6F-91C8-1260D85E2773}"/>
              </a:ext>
            </a:extLst>
          </p:cNvPr>
          <p:cNvSpPr>
            <a:spLocks noGrp="1"/>
          </p:cNvSpPr>
          <p:nvPr>
            <p:ph type="sldNum" sz="quarter" idx="12"/>
          </p:nvPr>
        </p:nvSpPr>
        <p:spPr/>
        <p:txBody>
          <a:bodyPr/>
          <a:lstStyle/>
          <a:p>
            <a:fld id="{3633F472-32F1-4A44-994E-399828464353}" type="slidenum">
              <a:rPr lang="da-DK" smtClean="0"/>
              <a:t>‹nr.›</a:t>
            </a:fld>
            <a:endParaRPr lang="da-DK"/>
          </a:p>
        </p:txBody>
      </p:sp>
    </p:spTree>
    <p:extLst>
      <p:ext uri="{BB962C8B-B14F-4D97-AF65-F5344CB8AC3E}">
        <p14:creationId xmlns:p14="http://schemas.microsoft.com/office/powerpoint/2010/main" val="30711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7590D71-3AEC-474D-A502-4D89DD467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69C5D32-B5AE-47C9-93CE-DE1642882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683D78-5540-47D7-BF43-8ECB2D81A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B5774-D30A-4107-A2B1-07535B3ADFB6}" type="datetimeFigureOut">
              <a:rPr lang="da-DK" smtClean="0"/>
              <a:t>22-07-2021</a:t>
            </a:fld>
            <a:endParaRPr lang="da-DK"/>
          </a:p>
        </p:txBody>
      </p:sp>
      <p:sp>
        <p:nvSpPr>
          <p:cNvPr id="5" name="Pladsholder til sidefod 4">
            <a:extLst>
              <a:ext uri="{FF2B5EF4-FFF2-40B4-BE49-F238E27FC236}">
                <a16:creationId xmlns:a16="http://schemas.microsoft.com/office/drawing/2014/main" id="{316E42F9-77E4-41C6-B251-A6B888EDC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5C3D3F4-AB13-462B-BA72-F5FBFB3A2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3F472-32F1-4A44-994E-399828464353}" type="slidenum">
              <a:rPr lang="da-DK" smtClean="0"/>
              <a:t>‹nr.›</a:t>
            </a:fld>
            <a:endParaRPr lang="da-DK"/>
          </a:p>
        </p:txBody>
      </p:sp>
    </p:spTree>
    <p:extLst>
      <p:ext uri="{BB962C8B-B14F-4D97-AF65-F5344CB8AC3E}">
        <p14:creationId xmlns:p14="http://schemas.microsoft.com/office/powerpoint/2010/main" val="189227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94922-FD67-47C1-8C2F-6EB248B10239}"/>
              </a:ext>
            </a:extLst>
          </p:cNvPr>
          <p:cNvSpPr>
            <a:spLocks noGrp="1"/>
          </p:cNvSpPr>
          <p:nvPr>
            <p:ph type="ctrTitle"/>
          </p:nvPr>
        </p:nvSpPr>
        <p:spPr>
          <a:xfrm>
            <a:off x="1524000" y="1122363"/>
            <a:ext cx="9144000" cy="1664556"/>
          </a:xfrm>
        </p:spPr>
        <p:txBody>
          <a:bodyPr/>
          <a:lstStyle/>
          <a:p>
            <a:endParaRPr lang="da-DK" dirty="0"/>
          </a:p>
        </p:txBody>
      </p:sp>
      <p:sp>
        <p:nvSpPr>
          <p:cNvPr id="3" name="Undertitel 2">
            <a:extLst>
              <a:ext uri="{FF2B5EF4-FFF2-40B4-BE49-F238E27FC236}">
                <a16:creationId xmlns:a16="http://schemas.microsoft.com/office/drawing/2014/main" id="{8A614893-F869-4D5A-97E2-1374EE4F0BC2}"/>
              </a:ext>
            </a:extLst>
          </p:cNvPr>
          <p:cNvSpPr>
            <a:spLocks noGrp="1"/>
          </p:cNvSpPr>
          <p:nvPr>
            <p:ph type="subTitle" idx="1"/>
          </p:nvPr>
        </p:nvSpPr>
        <p:spPr>
          <a:xfrm>
            <a:off x="1524000" y="2786919"/>
            <a:ext cx="9144000" cy="4071081"/>
          </a:xfrm>
        </p:spPr>
        <p:txBody>
          <a:bodyPr>
            <a:normAutofit/>
          </a:bodyPr>
          <a:lstStyle/>
          <a:p>
            <a:endParaRPr lang="da-DK" dirty="0"/>
          </a:p>
          <a:p>
            <a:r>
              <a:rPr lang="da-DK" sz="2800" b="1" dirty="0"/>
              <a:t>Pas på vores </a:t>
            </a:r>
            <a:r>
              <a:rPr lang="da-DK" sz="2800" b="1" dirty="0" err="1"/>
              <a:t>allétræer</a:t>
            </a:r>
            <a:r>
              <a:rPr lang="da-DK" sz="2800" b="1" dirty="0"/>
              <a:t> og vores smukke kvarter</a:t>
            </a:r>
          </a:p>
          <a:p>
            <a:r>
              <a:rPr lang="da-DK" sz="2800" b="1" dirty="0"/>
              <a:t>Færre eller ingen parkeringspladser lige nu</a:t>
            </a:r>
          </a:p>
          <a:p>
            <a:r>
              <a:rPr lang="da-DK" sz="2800" dirty="0"/>
              <a:t>Forslagsstillere:</a:t>
            </a:r>
          </a:p>
          <a:p>
            <a:r>
              <a:rPr lang="da-DK" sz="2800" dirty="0"/>
              <a:t>Jesper Jørgensen</a:t>
            </a:r>
          </a:p>
          <a:p>
            <a:r>
              <a:rPr lang="da-DK" sz="2800" dirty="0"/>
              <a:t>Per </a:t>
            </a:r>
            <a:r>
              <a:rPr lang="da-DK" sz="2800" dirty="0" err="1"/>
              <a:t>Gamain</a:t>
            </a:r>
            <a:r>
              <a:rPr lang="da-DK" sz="2800" dirty="0"/>
              <a:t>-Nørgaard</a:t>
            </a:r>
          </a:p>
          <a:p>
            <a:r>
              <a:rPr lang="da-DK" sz="2800" dirty="0"/>
              <a:t>Charlotte Henriksen</a:t>
            </a:r>
          </a:p>
          <a:p>
            <a:endParaRPr lang="da-DK" dirty="0"/>
          </a:p>
          <a:p>
            <a:endParaRPr lang="da-DK" dirty="0"/>
          </a:p>
        </p:txBody>
      </p:sp>
      <p:pic>
        <p:nvPicPr>
          <p:cNvPr id="4" name="Billede 3">
            <a:extLst>
              <a:ext uri="{FF2B5EF4-FFF2-40B4-BE49-F238E27FC236}">
                <a16:creationId xmlns:a16="http://schemas.microsoft.com/office/drawing/2014/main" id="{F0882E44-1E9D-48AD-82AD-5CA81AABA58A}"/>
              </a:ext>
            </a:extLst>
          </p:cNvPr>
          <p:cNvPicPr/>
          <p:nvPr/>
        </p:nvPicPr>
        <p:blipFill>
          <a:blip r:embed="rId2"/>
          <a:stretch>
            <a:fillRect/>
          </a:stretch>
        </p:blipFill>
        <p:spPr>
          <a:xfrm>
            <a:off x="3938954" y="379828"/>
            <a:ext cx="3685735" cy="2407091"/>
          </a:xfrm>
          <a:prstGeom prst="rect">
            <a:avLst/>
          </a:prstGeom>
        </p:spPr>
      </p:pic>
    </p:spTree>
    <p:extLst>
      <p:ext uri="{BB962C8B-B14F-4D97-AF65-F5344CB8AC3E}">
        <p14:creationId xmlns:p14="http://schemas.microsoft.com/office/powerpoint/2010/main" val="316982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5 </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tættere på et vejtræs stamme end 2,5 meter, skal træet beskyttes med en chikane, der placeres en meter fra stammen. Chikanen placeres oven på jorden, så man undgår at grave.</a:t>
            </a: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297671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6</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placeres disse på strækninger, hvor parkeringsbehovet er mest udtalt. </a:t>
            </a:r>
          </a:p>
          <a:p>
            <a:pPr>
              <a:lnSpc>
                <a:spcPct val="107000"/>
              </a:lnSpc>
              <a:spcAft>
                <a:spcPts val="800"/>
              </a:spcAft>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22266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FB600-4F78-4648-A041-E863302586FF}"/>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Vi har et smukt og grønt kvarter</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12169248-6F7F-4F67-B31D-41016C062B01}"/>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Alléerne tegner Trekanten. </a:t>
            </a:r>
          </a:p>
          <a:p>
            <a:pPr>
              <a:lnSpc>
                <a:spcPct val="107000"/>
              </a:lnSpc>
              <a:spcAft>
                <a:spcPts val="800"/>
              </a:spcAft>
            </a:pPr>
            <a:r>
              <a:rPr lang="da-DK" sz="3200" dirty="0" err="1">
                <a:effectLst/>
                <a:latin typeface="Calibri" panose="020F0502020204030204" pitchFamily="34" charset="0"/>
                <a:ea typeface="Calibri" panose="020F0502020204030204" pitchFamily="34" charset="0"/>
                <a:cs typeface="Times New Roman" panose="02020603050405020304" pitchFamily="18" charset="0"/>
              </a:rPr>
              <a:t>Allétræerne</a:t>
            </a:r>
            <a:r>
              <a:rPr lang="da-DK" sz="3200" dirty="0">
                <a:effectLst/>
                <a:latin typeface="Calibri" panose="020F0502020204030204" pitchFamily="34" charset="0"/>
                <a:ea typeface="Calibri" panose="020F0502020204030204" pitchFamily="34" charset="0"/>
                <a:cs typeface="Times New Roman" panose="02020603050405020304" pitchFamily="18" charset="0"/>
              </a:rPr>
              <a:t> er 125 år, og vi skal passe på dem.</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Kommunen: Mere bynatur, flere træer – færre biler og færre parkeringspladser</a:t>
            </a:r>
          </a:p>
          <a:p>
            <a:pPr>
              <a:lnSpc>
                <a:spcPct val="107000"/>
              </a:lnSpc>
              <a:spcAft>
                <a:spcPts val="800"/>
              </a:spcAft>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50621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323CA-B14A-40A3-B6A9-A25482BFD0F1}"/>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Vores træers rodnet</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D96FD628-5B4F-4D97-94BF-0B5D65136F16}"/>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Rodnettet ligger øverligt pga. ler og skærver i vejen</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Muligvis mere rodnet under fortovene</a:t>
            </a:r>
          </a:p>
          <a:p>
            <a:endParaRPr lang="da-DK" dirty="0"/>
          </a:p>
        </p:txBody>
      </p:sp>
    </p:spTree>
    <p:extLst>
      <p:ext uri="{BB962C8B-B14F-4D97-AF65-F5344CB8AC3E}">
        <p14:creationId xmlns:p14="http://schemas.microsoft.com/office/powerpoint/2010/main" val="306277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1A0EB-3116-4613-9D9D-3240A2230FCD}"/>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Jo mere vi graver, jo større risiko</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D7B79F5D-43A6-43F8-9EB8-FAE681662ED3}"/>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p-lommer: Brolæggergrus og grave-sig-frem-princip</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Men 30-40 cm ned i jorden kan alligevel skade rødderne</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Al blotlæggelse af rødder er en risiko</a:t>
            </a:r>
          </a:p>
          <a:p>
            <a:pPr>
              <a:lnSpc>
                <a:spcPct val="107000"/>
              </a:lnSpc>
              <a:spcAft>
                <a:spcPts val="800"/>
              </a:spcAft>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95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06092-389F-4923-B9D0-7CF8150F57BA}"/>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P-lommer belaster træerne</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2C13145A-EABA-4C59-A7F1-07A9B058EF3A}"/>
              </a:ext>
            </a:extLst>
          </p:cNvPr>
          <p:cNvSpPr>
            <a:spLocks noGrp="1"/>
          </p:cNvSpPr>
          <p:nvPr>
            <p:ph idx="1"/>
          </p:nvPr>
        </p:nvSpPr>
        <p:spPr/>
        <p:txBody>
          <a:bodyPr>
            <a:normAutofit/>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Med p-lommer kommer bilerne tæt på træerne</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Risiko for at påkøre træet, jo tættere på, p-lommen 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Kørsel og parkering på fortovet belaster rødderne </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Langsigtede konsekvenser af p-mønster på VA?</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Ikke tilladt at parkere på fortovene i kommunen</a:t>
            </a:r>
          </a:p>
          <a:p>
            <a:endParaRPr lang="da-DK" dirty="0"/>
          </a:p>
        </p:txBody>
      </p:sp>
    </p:spTree>
    <p:extLst>
      <p:ext uri="{BB962C8B-B14F-4D97-AF65-F5344CB8AC3E}">
        <p14:creationId xmlns:p14="http://schemas.microsoft.com/office/powerpoint/2010/main" val="424201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90E8B-7E41-49D4-A9FF-9A2EEB206177}"/>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Hvis p-lommer, så pas på træerne</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EB736035-D5F8-4142-94F4-7451C97DD3E5}"/>
              </a:ext>
            </a:extLst>
          </p:cNvPr>
          <p:cNvSpPr>
            <a:spLocks noGrp="1"/>
          </p:cNvSpPr>
          <p:nvPr>
            <p:ph type="body" idx="1"/>
          </p:nvPr>
        </p:nvSpPr>
        <p:spPr>
          <a:xfrm>
            <a:off x="839788" y="1272175"/>
            <a:ext cx="5157787" cy="823912"/>
          </a:xfrm>
        </p:spPr>
        <p:txBody>
          <a:bodyPr>
            <a:normAutofit/>
          </a:bodyPr>
          <a:lstStyle/>
          <a:p>
            <a:r>
              <a:rPr lang="da-DK" sz="3200" dirty="0"/>
              <a:t>Forslag 4</a:t>
            </a:r>
          </a:p>
        </p:txBody>
      </p:sp>
      <p:sp>
        <p:nvSpPr>
          <p:cNvPr id="4" name="Pladsholder til indhold 3">
            <a:extLst>
              <a:ext uri="{FF2B5EF4-FFF2-40B4-BE49-F238E27FC236}">
                <a16:creationId xmlns:a16="http://schemas.microsoft.com/office/drawing/2014/main" id="{7172B937-F49B-4628-8BAC-05C7174429C6}"/>
              </a:ext>
            </a:extLst>
          </p:cNvPr>
          <p:cNvSpPr>
            <a:spLocks noGrp="1"/>
          </p:cNvSpPr>
          <p:nvPr>
            <p:ph sz="half" idx="2"/>
          </p:nvPr>
        </p:nvSpPr>
        <p:spPr>
          <a:xfrm>
            <a:off x="839788" y="2505075"/>
            <a:ext cx="5157787" cy="3987800"/>
          </a:xfrm>
        </p:spPr>
        <p:txBody>
          <a:bodyPr/>
          <a:lstStyle/>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skal parkeringslommerne placeres, så der er minimum 2,5 meters afstand til vejtræernes stammer.</a:t>
            </a:r>
          </a:p>
          <a:p>
            <a:endParaRPr lang="da-DK" dirty="0"/>
          </a:p>
        </p:txBody>
      </p:sp>
      <p:sp>
        <p:nvSpPr>
          <p:cNvPr id="5" name="Pladsholder til tekst 4">
            <a:extLst>
              <a:ext uri="{FF2B5EF4-FFF2-40B4-BE49-F238E27FC236}">
                <a16:creationId xmlns:a16="http://schemas.microsoft.com/office/drawing/2014/main" id="{F1713C2C-EBDF-4795-A8B6-32E332941D75}"/>
              </a:ext>
            </a:extLst>
          </p:cNvPr>
          <p:cNvSpPr>
            <a:spLocks noGrp="1"/>
          </p:cNvSpPr>
          <p:nvPr>
            <p:ph type="body" sz="quarter" idx="3"/>
          </p:nvPr>
        </p:nvSpPr>
        <p:spPr>
          <a:xfrm>
            <a:off x="6172200" y="1272175"/>
            <a:ext cx="5183188" cy="823912"/>
          </a:xfrm>
        </p:spPr>
        <p:txBody>
          <a:bodyPr>
            <a:normAutofit/>
          </a:bodyPr>
          <a:lstStyle/>
          <a:p>
            <a:r>
              <a:rPr lang="da-DK" sz="3200" dirty="0"/>
              <a:t>Forslag 5</a:t>
            </a:r>
          </a:p>
        </p:txBody>
      </p:sp>
      <p:sp>
        <p:nvSpPr>
          <p:cNvPr id="6" name="Pladsholder til indhold 5">
            <a:extLst>
              <a:ext uri="{FF2B5EF4-FFF2-40B4-BE49-F238E27FC236}">
                <a16:creationId xmlns:a16="http://schemas.microsoft.com/office/drawing/2014/main" id="{5E410155-2AAF-41C0-88D2-81CF7A4C2938}"/>
              </a:ext>
            </a:extLst>
          </p:cNvPr>
          <p:cNvSpPr>
            <a:spLocks noGrp="1"/>
          </p:cNvSpPr>
          <p:nvPr>
            <p:ph sz="quarter" idx="4"/>
          </p:nvPr>
        </p:nvSpPr>
        <p:spPr>
          <a:xfrm>
            <a:off x="6172199" y="2505075"/>
            <a:ext cx="5855677" cy="4134876"/>
          </a:xfrm>
        </p:spPr>
        <p:txBody>
          <a:bodyPr>
            <a:normAutofit/>
          </a:bodyPr>
          <a:lstStyle/>
          <a:p>
            <a:pPr marL="0" indent="0">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tættere på et vejtræs stamme end 2,5 meter, skal træet beskyttes med en chikane, der placeres en meter fra stammen. Chikanen placeres oven på jorden, så man undgår at grave</a:t>
            </a:r>
            <a:endParaRPr lang="da-DK" sz="3200" dirty="0"/>
          </a:p>
        </p:txBody>
      </p:sp>
    </p:spTree>
    <p:extLst>
      <p:ext uri="{BB962C8B-B14F-4D97-AF65-F5344CB8AC3E}">
        <p14:creationId xmlns:p14="http://schemas.microsoft.com/office/powerpoint/2010/main" val="367021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C0EB4-7581-4354-A5AC-516D6455A184}"/>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Parkeringsordningen er en succes!</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45EB29E-014D-4728-B1F6-23A74F49BA8B}"/>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har reduceret antallet af biler  </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nu er der overskud af parkeringspladser </a:t>
            </a:r>
          </a:p>
          <a:p>
            <a:endParaRPr lang="da-DK" dirty="0"/>
          </a:p>
        </p:txBody>
      </p:sp>
    </p:spTree>
    <p:extLst>
      <p:ext uri="{BB962C8B-B14F-4D97-AF65-F5344CB8AC3E}">
        <p14:creationId xmlns:p14="http://schemas.microsoft.com/office/powerpoint/2010/main" val="125360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123CF-9A22-41E3-8D31-714006595A48}"/>
              </a:ext>
            </a:extLst>
          </p:cNvPr>
          <p:cNvSpPr>
            <a:spLocks noGrp="1"/>
          </p:cNvSpPr>
          <p:nvPr>
            <p:ph type="title"/>
          </p:nvPr>
        </p:nvSpPr>
        <p:spPr/>
        <p:txBody>
          <a:bodyPr>
            <a:normAutofit fontScale="90000"/>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Parkeringspladser og parkerede biler i september 2020. </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E64A6254-C062-477F-B4BE-2172E2FF9922}"/>
              </a:ext>
            </a:extLst>
          </p:cNvPr>
          <p:cNvSpPr>
            <a:spLocks noGrp="1"/>
          </p:cNvSpPr>
          <p:nvPr>
            <p:ph idx="1"/>
          </p:nvPr>
        </p:nvSpPr>
        <p:spPr>
          <a:xfrm>
            <a:off x="838200" y="1825625"/>
            <a:ext cx="10697308" cy="4351338"/>
          </a:xfrm>
        </p:spPr>
        <p:txBody>
          <a:bodyPr>
            <a:normAutofit/>
          </a:bodyPr>
          <a:lstStyle/>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Udgangspunkt: </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Vejdirektoratets </a:t>
            </a:r>
            <a:r>
              <a:rPr lang="da-DK" sz="3200" dirty="0">
                <a:latin typeface="Calibri" panose="020F0502020204030204" pitchFamily="34" charset="0"/>
                <a:ea typeface="Calibri" panose="020F0502020204030204" pitchFamily="34" charset="0"/>
                <a:cs typeface="Times New Roman" panose="02020603050405020304" pitchFamily="18" charset="0"/>
              </a:rPr>
              <a:t>mål for </a:t>
            </a:r>
            <a:r>
              <a:rPr lang="da-DK" sz="3200" dirty="0">
                <a:effectLst/>
                <a:latin typeface="Calibri" panose="020F0502020204030204" pitchFamily="34" charset="0"/>
                <a:ea typeface="Calibri" panose="020F0502020204030204" pitchFamily="34" charset="0"/>
                <a:cs typeface="Times New Roman" panose="02020603050405020304" pitchFamily="18" charset="0"/>
              </a:rPr>
              <a:t>p-pladser: 126 biler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Anvendte indkørsler talt med</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91 p-licenser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28 optællinger på 16 forskellige dage i september </a:t>
            </a:r>
          </a:p>
          <a:p>
            <a:endParaRPr lang="da-DK" dirty="0"/>
          </a:p>
        </p:txBody>
      </p:sp>
    </p:spTree>
    <p:extLst>
      <p:ext uri="{BB962C8B-B14F-4D97-AF65-F5344CB8AC3E}">
        <p14:creationId xmlns:p14="http://schemas.microsoft.com/office/powerpoint/2010/main" val="364933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0887510-E1AA-49D6-9FAE-DE73B188DC65}"/>
              </a:ext>
            </a:extLst>
          </p:cNvPr>
          <p:cNvPicPr>
            <a:picLocks noChangeAspect="1"/>
          </p:cNvPicPr>
          <p:nvPr/>
        </p:nvPicPr>
        <p:blipFill>
          <a:blip r:embed="rId2"/>
          <a:stretch>
            <a:fillRect/>
          </a:stretch>
        </p:blipFill>
        <p:spPr>
          <a:xfrm>
            <a:off x="112542" y="1505243"/>
            <a:ext cx="11915335" cy="3530991"/>
          </a:xfrm>
          <a:prstGeom prst="rect">
            <a:avLst/>
          </a:prstGeom>
        </p:spPr>
      </p:pic>
    </p:spTree>
    <p:extLst>
      <p:ext uri="{BB962C8B-B14F-4D97-AF65-F5344CB8AC3E}">
        <p14:creationId xmlns:p14="http://schemas.microsoft.com/office/powerpoint/2010/main" val="87850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B7D5A-B831-400F-9E3C-AE82E61595D5}"/>
              </a:ext>
            </a:extLst>
          </p:cNvPr>
          <p:cNvSpPr>
            <a:spLocks noGrp="1"/>
          </p:cNvSpPr>
          <p:nvPr>
            <p:ph type="title"/>
          </p:nvPr>
        </p:nvSpPr>
        <p:spPr/>
        <p:txBody>
          <a:bodyPr>
            <a:normAutofit/>
          </a:bodyPr>
          <a:lstStyle/>
          <a:p>
            <a:r>
              <a:rPr lang="da-DK" b="1" dirty="0">
                <a:effectLst/>
                <a:latin typeface="Calibri" panose="020F0502020204030204" pitchFamily="34" charset="0"/>
                <a:ea typeface="Calibri" panose="020F0502020204030204" pitchFamily="34" charset="0"/>
                <a:cs typeface="Times New Roman" panose="02020603050405020304" pitchFamily="18" charset="0"/>
              </a:rPr>
              <a:t>Vejledende afstemning på sidste GF</a:t>
            </a:r>
            <a:endParaRPr lang="da-DK" dirty="0"/>
          </a:p>
        </p:txBody>
      </p:sp>
      <p:sp>
        <p:nvSpPr>
          <p:cNvPr id="3" name="Pladsholder til indhold 2">
            <a:extLst>
              <a:ext uri="{FF2B5EF4-FFF2-40B4-BE49-F238E27FC236}">
                <a16:creationId xmlns:a16="http://schemas.microsoft.com/office/drawing/2014/main" id="{997AA28C-BBDC-462A-A6D9-5558521B110D}"/>
              </a:ext>
            </a:extLst>
          </p:cNvPr>
          <p:cNvSpPr>
            <a:spLocks noGrp="1"/>
          </p:cNvSpPr>
          <p:nvPr>
            <p:ph idx="1"/>
          </p:nvPr>
        </p:nvSpPr>
        <p:spPr/>
        <p:txBody>
          <a:bodyPr>
            <a:normAutofit/>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16: så mange nye p-lommer som muligt</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17:”mixed løsning” med et begrænset antal p-lommer</a:t>
            </a:r>
          </a:p>
          <a:p>
            <a:r>
              <a:rPr lang="da-DK" sz="3200" dirty="0">
                <a:effectLst/>
                <a:latin typeface="Calibri" panose="020F0502020204030204" pitchFamily="34" charset="0"/>
                <a:ea typeface="Calibri" panose="020F0502020204030204" pitchFamily="34" charset="0"/>
                <a:cs typeface="Times New Roman" panose="02020603050405020304" pitchFamily="18" charset="0"/>
              </a:rPr>
              <a:t>20: ingen p-lommer</a:t>
            </a:r>
            <a:endParaRPr lang="da-DK" sz="3200" dirty="0"/>
          </a:p>
        </p:txBody>
      </p:sp>
    </p:spTree>
    <p:extLst>
      <p:ext uri="{BB962C8B-B14F-4D97-AF65-F5344CB8AC3E}">
        <p14:creationId xmlns:p14="http://schemas.microsoft.com/office/powerpoint/2010/main" val="215724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08147-DBF2-4025-A4D5-74C8729989B4}"/>
              </a:ext>
            </a:extLst>
          </p:cNvPr>
          <p:cNvSpPr>
            <a:spLocks noGrp="1"/>
          </p:cNvSpPr>
          <p:nvPr>
            <p:ph type="title"/>
          </p:nvPr>
        </p:nvSpPr>
        <p:spPr>
          <a:xfrm>
            <a:off x="253219" y="295422"/>
            <a:ext cx="11479236" cy="1026941"/>
          </a:xfrm>
        </p:spPr>
        <p:txBody>
          <a:bodyPr>
            <a:normAutofit/>
          </a:bodyPr>
          <a:lstStyle/>
          <a:p>
            <a:r>
              <a:rPr lang="da-DK" sz="3200" b="1" dirty="0">
                <a:effectLst/>
                <a:latin typeface="Calibri" panose="020F0502020204030204" pitchFamily="34" charset="0"/>
                <a:ea typeface="Calibri" panose="020F0502020204030204" pitchFamily="34" charset="0"/>
                <a:cs typeface="Times New Roman" panose="02020603050405020304" pitchFamily="18" charset="0"/>
              </a:rPr>
              <a:t>Flere parkeringer på VA – og mere pres på ved husrenovering </a:t>
            </a:r>
            <a:br>
              <a:rPr lang="da-DK" sz="3200" b="1" dirty="0">
                <a:effectLst/>
                <a:latin typeface="Calibri" panose="020F0502020204030204" pitchFamily="34" charset="0"/>
                <a:ea typeface="Calibri" panose="020F0502020204030204" pitchFamily="34" charset="0"/>
                <a:cs typeface="Times New Roman" panose="02020603050405020304" pitchFamily="18" charset="0"/>
              </a:rPr>
            </a:br>
            <a:r>
              <a:rPr lang="da-DK" sz="2000" b="1" dirty="0">
                <a:effectLst/>
                <a:latin typeface="Calibri" panose="020F0502020204030204" pitchFamily="34" charset="0"/>
                <a:ea typeface="Calibri" panose="020F0502020204030204" pitchFamily="34" charset="0"/>
                <a:cs typeface="Times New Roman" panose="02020603050405020304" pitchFamily="18" charset="0"/>
              </a:rPr>
              <a:t>20. maj kl. 19.</a:t>
            </a:r>
            <a:endParaRPr lang="da-DK" sz="2000" dirty="0"/>
          </a:p>
        </p:txBody>
      </p:sp>
      <p:pic>
        <p:nvPicPr>
          <p:cNvPr id="5" name="Pladsholder til indhold 4">
            <a:extLst>
              <a:ext uri="{FF2B5EF4-FFF2-40B4-BE49-F238E27FC236}">
                <a16:creationId xmlns:a16="http://schemas.microsoft.com/office/drawing/2014/main" id="{E98C8C23-78B2-4CC7-81B6-C4C904C180D9}"/>
              </a:ext>
            </a:extLst>
          </p:cNvPr>
          <p:cNvPicPr>
            <a:picLocks noGrp="1"/>
          </p:cNvPicPr>
          <p:nvPr>
            <p:ph sz="half" idx="1"/>
          </p:nvPr>
        </p:nvPicPr>
        <p:blipFill>
          <a:blip r:embed="rId2"/>
          <a:stretch>
            <a:fillRect/>
          </a:stretch>
        </p:blipFill>
        <p:spPr>
          <a:xfrm>
            <a:off x="815341" y="1322362"/>
            <a:ext cx="4718537" cy="5240215"/>
          </a:xfrm>
          <a:prstGeom prst="rect">
            <a:avLst/>
          </a:prstGeom>
        </p:spPr>
      </p:pic>
      <p:pic>
        <p:nvPicPr>
          <p:cNvPr id="6" name="Pladsholder til indhold 5">
            <a:extLst>
              <a:ext uri="{FF2B5EF4-FFF2-40B4-BE49-F238E27FC236}">
                <a16:creationId xmlns:a16="http://schemas.microsoft.com/office/drawing/2014/main" id="{92BA8873-D323-468B-AA33-F70393DEA36B}"/>
              </a:ext>
            </a:extLst>
          </p:cNvPr>
          <p:cNvPicPr>
            <a:picLocks noGrp="1"/>
          </p:cNvPicPr>
          <p:nvPr>
            <p:ph sz="half" idx="2"/>
          </p:nvPr>
        </p:nvPicPr>
        <p:blipFill>
          <a:blip r:embed="rId3"/>
          <a:stretch>
            <a:fillRect/>
          </a:stretch>
        </p:blipFill>
        <p:spPr>
          <a:xfrm>
            <a:off x="6096000" y="1322363"/>
            <a:ext cx="4581378" cy="5240213"/>
          </a:xfrm>
          <a:prstGeom prst="rect">
            <a:avLst/>
          </a:prstGeom>
        </p:spPr>
      </p:pic>
    </p:spTree>
    <p:extLst>
      <p:ext uri="{BB962C8B-B14F-4D97-AF65-F5344CB8AC3E}">
        <p14:creationId xmlns:p14="http://schemas.microsoft.com/office/powerpoint/2010/main" val="42918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783CA-30B0-4F35-A562-D8E6E3A54996}"/>
              </a:ext>
            </a:extLst>
          </p:cNvPr>
          <p:cNvSpPr>
            <a:spLocks noGrp="1"/>
          </p:cNvSpPr>
          <p:nvPr>
            <p:ph type="title"/>
          </p:nvPr>
        </p:nvSpPr>
        <p:spPr>
          <a:xfrm>
            <a:off x="838200" y="279790"/>
            <a:ext cx="10515600" cy="802493"/>
          </a:xfrm>
        </p:spPr>
        <p:txBody>
          <a:bodyPr>
            <a:normAutofit fontScale="90000"/>
          </a:bodyPr>
          <a:lstStyle/>
          <a:p>
            <a:r>
              <a:rPr lang="da-DK" sz="3200" b="1" dirty="0">
                <a:latin typeface="+mn-lt"/>
              </a:rPr>
              <a:t>Men masser af plads lige i nærheden…</a:t>
            </a:r>
            <a:br>
              <a:rPr lang="da-DK" sz="3200" b="1" dirty="0">
                <a:latin typeface="+mn-lt"/>
              </a:rPr>
            </a:br>
            <a:r>
              <a:rPr lang="da-DK" sz="2000" b="1" dirty="0">
                <a:latin typeface="+mn-lt"/>
              </a:rPr>
              <a:t>(20. maj kl. 19.)</a:t>
            </a:r>
          </a:p>
        </p:txBody>
      </p:sp>
      <p:pic>
        <p:nvPicPr>
          <p:cNvPr id="5" name="Pladsholder til indhold 4">
            <a:extLst>
              <a:ext uri="{FF2B5EF4-FFF2-40B4-BE49-F238E27FC236}">
                <a16:creationId xmlns:a16="http://schemas.microsoft.com/office/drawing/2014/main" id="{14F6C648-AB7A-42FB-BC7A-D140C9139392}"/>
              </a:ext>
            </a:extLst>
          </p:cNvPr>
          <p:cNvPicPr>
            <a:picLocks noGrp="1"/>
          </p:cNvPicPr>
          <p:nvPr>
            <p:ph sz="half" idx="1"/>
          </p:nvPr>
        </p:nvPicPr>
        <p:blipFill>
          <a:blip r:embed="rId2"/>
          <a:stretch>
            <a:fillRect/>
          </a:stretch>
        </p:blipFill>
        <p:spPr>
          <a:xfrm>
            <a:off x="956604" y="1294228"/>
            <a:ext cx="4628270" cy="5092504"/>
          </a:xfrm>
          <a:prstGeom prst="rect">
            <a:avLst/>
          </a:prstGeom>
        </p:spPr>
      </p:pic>
      <p:sp>
        <p:nvSpPr>
          <p:cNvPr id="4" name="Pladsholder til indhold 3">
            <a:extLst>
              <a:ext uri="{FF2B5EF4-FFF2-40B4-BE49-F238E27FC236}">
                <a16:creationId xmlns:a16="http://schemas.microsoft.com/office/drawing/2014/main" id="{6E2FD24E-6266-4858-8209-AE2E9986A2A2}"/>
              </a:ext>
            </a:extLst>
          </p:cNvPr>
          <p:cNvSpPr>
            <a:spLocks noGrp="1"/>
          </p:cNvSpPr>
          <p:nvPr>
            <p:ph sz="half" idx="2"/>
          </p:nvPr>
        </p:nvSpPr>
        <p:spPr/>
        <p:txBody>
          <a:bodyPr/>
          <a:lstStyle/>
          <a:p>
            <a:endParaRPr lang="da-DK"/>
          </a:p>
        </p:txBody>
      </p:sp>
    </p:spTree>
    <p:extLst>
      <p:ext uri="{BB962C8B-B14F-4D97-AF65-F5344CB8AC3E}">
        <p14:creationId xmlns:p14="http://schemas.microsoft.com/office/powerpoint/2010/main" val="259450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783CA-30B0-4F35-A562-D8E6E3A54996}"/>
              </a:ext>
            </a:extLst>
          </p:cNvPr>
          <p:cNvSpPr>
            <a:spLocks noGrp="1"/>
          </p:cNvSpPr>
          <p:nvPr>
            <p:ph type="title"/>
          </p:nvPr>
        </p:nvSpPr>
        <p:spPr>
          <a:xfrm>
            <a:off x="838200" y="279790"/>
            <a:ext cx="10515600" cy="802493"/>
          </a:xfrm>
        </p:spPr>
        <p:txBody>
          <a:bodyPr>
            <a:normAutofit fontScale="90000"/>
          </a:bodyPr>
          <a:lstStyle/>
          <a:p>
            <a:r>
              <a:rPr lang="da-DK" sz="3200" b="1" dirty="0">
                <a:latin typeface="+mn-lt"/>
              </a:rPr>
              <a:t>Men masser af plads lige i nærheden…</a:t>
            </a:r>
            <a:br>
              <a:rPr lang="da-DK" sz="3200" b="1" dirty="0">
                <a:latin typeface="+mn-lt"/>
              </a:rPr>
            </a:br>
            <a:r>
              <a:rPr lang="da-DK" sz="2000" b="1" dirty="0">
                <a:latin typeface="+mn-lt"/>
              </a:rPr>
              <a:t>(20. maj kl. 19.)</a:t>
            </a:r>
          </a:p>
        </p:txBody>
      </p:sp>
      <p:pic>
        <p:nvPicPr>
          <p:cNvPr id="5" name="Pladsholder til indhold 4">
            <a:extLst>
              <a:ext uri="{FF2B5EF4-FFF2-40B4-BE49-F238E27FC236}">
                <a16:creationId xmlns:a16="http://schemas.microsoft.com/office/drawing/2014/main" id="{14F6C648-AB7A-42FB-BC7A-D140C9139392}"/>
              </a:ext>
            </a:extLst>
          </p:cNvPr>
          <p:cNvPicPr>
            <a:picLocks noGrp="1"/>
          </p:cNvPicPr>
          <p:nvPr>
            <p:ph sz="half" idx="1"/>
          </p:nvPr>
        </p:nvPicPr>
        <p:blipFill>
          <a:blip r:embed="rId2"/>
          <a:stretch>
            <a:fillRect/>
          </a:stretch>
        </p:blipFill>
        <p:spPr>
          <a:xfrm>
            <a:off x="956604" y="1294228"/>
            <a:ext cx="4628270" cy="5092504"/>
          </a:xfrm>
          <a:prstGeom prst="rect">
            <a:avLst/>
          </a:prstGeom>
        </p:spPr>
      </p:pic>
      <p:pic>
        <p:nvPicPr>
          <p:cNvPr id="6" name="Pladsholder til indhold 5">
            <a:extLst>
              <a:ext uri="{FF2B5EF4-FFF2-40B4-BE49-F238E27FC236}">
                <a16:creationId xmlns:a16="http://schemas.microsoft.com/office/drawing/2014/main" id="{6F62381A-48F3-4723-8A57-1473EAC52534}"/>
              </a:ext>
            </a:extLst>
          </p:cNvPr>
          <p:cNvPicPr>
            <a:picLocks noGrp="1"/>
          </p:cNvPicPr>
          <p:nvPr>
            <p:ph sz="half" idx="2"/>
          </p:nvPr>
        </p:nvPicPr>
        <p:blipFill>
          <a:blip r:embed="rId3"/>
          <a:stretch>
            <a:fillRect/>
          </a:stretch>
        </p:blipFill>
        <p:spPr>
          <a:xfrm>
            <a:off x="6260123" y="1294228"/>
            <a:ext cx="4628269" cy="5092504"/>
          </a:xfrm>
          <a:prstGeom prst="rect">
            <a:avLst/>
          </a:prstGeom>
        </p:spPr>
      </p:pic>
    </p:spTree>
    <p:extLst>
      <p:ext uri="{BB962C8B-B14F-4D97-AF65-F5344CB8AC3E}">
        <p14:creationId xmlns:p14="http://schemas.microsoft.com/office/powerpoint/2010/main" val="43645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E98BD-3872-4E3B-9F07-9EA7089B43F9}"/>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P-pladser nok, hvad er så problemet?</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68C9D919-36B5-485B-8F1A-82B77629E854}"/>
              </a:ext>
            </a:extLst>
          </p:cNvPr>
          <p:cNvSpPr>
            <a:spLocks noGrp="1"/>
          </p:cNvSpPr>
          <p:nvPr>
            <p:ph idx="1"/>
          </p:nvPr>
        </p:nvSpPr>
        <p:spPr/>
        <p:txBody>
          <a:bodyPr>
            <a:normAutofit/>
          </a:bodyPr>
          <a:lstStyle/>
          <a:p>
            <a:pPr marL="0" indent="0">
              <a:buNone/>
            </a:pPr>
            <a:r>
              <a:rPr lang="da-DK" sz="3200" dirty="0">
                <a:latin typeface="Calibri" panose="020F0502020204030204" pitchFamily="34" charset="0"/>
                <a:ea typeface="Calibri" panose="020F0502020204030204" pitchFamily="34" charset="0"/>
                <a:cs typeface="Times New Roman" panose="02020603050405020304" pitchFamily="18" charset="0"/>
              </a:rPr>
              <a:t>P-pladsen er ”ikke </a:t>
            </a:r>
            <a:r>
              <a:rPr lang="da-DK" sz="3200" dirty="0">
                <a:effectLst/>
                <a:latin typeface="Calibri" panose="020F0502020204030204" pitchFamily="34" charset="0"/>
                <a:ea typeface="Calibri" panose="020F0502020204030204" pitchFamily="34" charset="0"/>
                <a:cs typeface="Times New Roman" panose="02020603050405020304" pitchFamily="18" charset="0"/>
              </a:rPr>
              <a:t>attraktiv,” hvis man ikke kan holde lige ud for sit hus…</a:t>
            </a:r>
          </a:p>
          <a:p>
            <a:pPr marL="0" indent="0">
              <a:buNone/>
            </a:pPr>
            <a:endParaRPr lang="da-DK" sz="3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0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E98BD-3872-4E3B-9F07-9EA7089B43F9}"/>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P-pladser nok, hvad er så problemet?</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68C9D919-36B5-485B-8F1A-82B77629E854}"/>
              </a:ext>
            </a:extLst>
          </p:cNvPr>
          <p:cNvSpPr>
            <a:spLocks noGrp="1"/>
          </p:cNvSpPr>
          <p:nvPr>
            <p:ph idx="1"/>
          </p:nvPr>
        </p:nvSpPr>
        <p:spPr/>
        <p:txBody>
          <a:bodyPr>
            <a:normAutofit/>
          </a:bodyPr>
          <a:lstStyle/>
          <a:p>
            <a:pPr marL="0" indent="0">
              <a:buNone/>
            </a:pPr>
            <a:r>
              <a:rPr lang="da-DK" sz="3200" dirty="0">
                <a:latin typeface="Calibri" panose="020F0502020204030204" pitchFamily="34" charset="0"/>
                <a:ea typeface="Calibri" panose="020F0502020204030204" pitchFamily="34" charset="0"/>
                <a:cs typeface="Times New Roman" panose="02020603050405020304" pitchFamily="18" charset="0"/>
              </a:rPr>
              <a:t>P-pladsen er ”ikke </a:t>
            </a:r>
            <a:r>
              <a:rPr lang="da-DK" sz="3200" dirty="0">
                <a:effectLst/>
                <a:latin typeface="Calibri" panose="020F0502020204030204" pitchFamily="34" charset="0"/>
                <a:ea typeface="Calibri" panose="020F0502020204030204" pitchFamily="34" charset="0"/>
                <a:cs typeface="Times New Roman" panose="02020603050405020304" pitchFamily="18" charset="0"/>
              </a:rPr>
              <a:t>attraktiv,” hvis man ikke kan holde lige ud for sit hus…</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Ja, det kan være irriterende…</a:t>
            </a:r>
          </a:p>
        </p:txBody>
      </p:sp>
    </p:spTree>
    <p:extLst>
      <p:ext uri="{BB962C8B-B14F-4D97-AF65-F5344CB8AC3E}">
        <p14:creationId xmlns:p14="http://schemas.microsoft.com/office/powerpoint/2010/main" val="358009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E98BD-3872-4E3B-9F07-9EA7089B43F9}"/>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P-pladser nok, hvad er så problemet?</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68C9D919-36B5-485B-8F1A-82B77629E854}"/>
              </a:ext>
            </a:extLst>
          </p:cNvPr>
          <p:cNvSpPr>
            <a:spLocks noGrp="1"/>
          </p:cNvSpPr>
          <p:nvPr>
            <p:ph idx="1"/>
          </p:nvPr>
        </p:nvSpPr>
        <p:spPr/>
        <p:txBody>
          <a:bodyPr>
            <a:normAutofit/>
          </a:bodyPr>
          <a:lstStyle/>
          <a:p>
            <a:pPr marL="0" indent="0">
              <a:buNone/>
            </a:pPr>
            <a:r>
              <a:rPr lang="da-DK" sz="3200" dirty="0">
                <a:latin typeface="Calibri" panose="020F0502020204030204" pitchFamily="34" charset="0"/>
                <a:ea typeface="Calibri" panose="020F0502020204030204" pitchFamily="34" charset="0"/>
                <a:cs typeface="Times New Roman" panose="02020603050405020304" pitchFamily="18" charset="0"/>
              </a:rPr>
              <a:t>P-pladsen er ”ikke </a:t>
            </a:r>
            <a:r>
              <a:rPr lang="da-DK" sz="3200" dirty="0">
                <a:effectLst/>
                <a:latin typeface="Calibri" panose="020F0502020204030204" pitchFamily="34" charset="0"/>
                <a:ea typeface="Calibri" panose="020F0502020204030204" pitchFamily="34" charset="0"/>
                <a:cs typeface="Times New Roman" panose="02020603050405020304" pitchFamily="18" charset="0"/>
              </a:rPr>
              <a:t>attraktiv,” hvis man ikke kan holde lige ud for sit hus…</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Ja, det kan være irriterende…</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Og VA er mere parkeringstæt end de andre alléer</a:t>
            </a:r>
          </a:p>
          <a:p>
            <a:pPr marL="0" indent="0">
              <a:buNone/>
            </a:pPr>
            <a:endParaRPr lang="da-DK" sz="3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10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E98BD-3872-4E3B-9F07-9EA7089B43F9}"/>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P-pladser nok, hvad er så problemet?</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68C9D919-36B5-485B-8F1A-82B77629E854}"/>
              </a:ext>
            </a:extLst>
          </p:cNvPr>
          <p:cNvSpPr>
            <a:spLocks noGrp="1"/>
          </p:cNvSpPr>
          <p:nvPr>
            <p:ph idx="1"/>
          </p:nvPr>
        </p:nvSpPr>
        <p:spPr/>
        <p:txBody>
          <a:bodyPr>
            <a:normAutofit lnSpcReduction="10000"/>
          </a:bodyPr>
          <a:lstStyle/>
          <a:p>
            <a:pPr marL="0" indent="0">
              <a:buNone/>
            </a:pPr>
            <a:r>
              <a:rPr lang="da-DK" sz="3200" dirty="0">
                <a:latin typeface="Calibri" panose="020F0502020204030204" pitchFamily="34" charset="0"/>
                <a:ea typeface="Calibri" panose="020F0502020204030204" pitchFamily="34" charset="0"/>
                <a:cs typeface="Times New Roman" panose="02020603050405020304" pitchFamily="18" charset="0"/>
              </a:rPr>
              <a:t>P-pladsen er ”ikke </a:t>
            </a:r>
            <a:r>
              <a:rPr lang="da-DK" sz="3200" dirty="0">
                <a:effectLst/>
                <a:latin typeface="Calibri" panose="020F0502020204030204" pitchFamily="34" charset="0"/>
                <a:ea typeface="Calibri" panose="020F0502020204030204" pitchFamily="34" charset="0"/>
                <a:cs typeface="Times New Roman" panose="02020603050405020304" pitchFamily="18" charset="0"/>
              </a:rPr>
              <a:t>attraktiv,” hvis man ikke kan holde lige ud for sit hus…</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Ja, det kan være irriterende…</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Og VA er mere parkeringstæt end de andre alléer</a:t>
            </a:r>
          </a:p>
          <a:p>
            <a:pPr marL="0" indent="0">
              <a:buNone/>
            </a:pPr>
            <a:endParaRPr lang="da-DK" sz="3200" dirty="0">
              <a:latin typeface="Calibri" panose="020F0502020204030204" pitchFamily="34" charset="0"/>
              <a:cs typeface="Times New Roman" panose="02020603050405020304" pitchFamily="18" charset="0"/>
            </a:endParaRPr>
          </a:p>
          <a:p>
            <a:pPr marL="0" indent="0">
              <a:buNone/>
            </a:pPr>
            <a:r>
              <a:rPr lang="da-DK" sz="3200" dirty="0">
                <a:latin typeface="Calibri" panose="020F0502020204030204" pitchFamily="34" charset="0"/>
                <a:cs typeface="Times New Roman" panose="02020603050405020304" pitchFamily="18" charset="0"/>
              </a:rPr>
              <a:t>Men der er plads lige henne om hjørnet</a:t>
            </a:r>
          </a:p>
        </p:txBody>
      </p:sp>
    </p:spTree>
    <p:extLst>
      <p:ext uri="{BB962C8B-B14F-4D97-AF65-F5344CB8AC3E}">
        <p14:creationId xmlns:p14="http://schemas.microsoft.com/office/powerpoint/2010/main" val="155024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5B627-C1AF-4E96-831E-5891D76163EA}"/>
              </a:ext>
            </a:extLst>
          </p:cNvPr>
          <p:cNvSpPr>
            <a:spLocks noGrp="1"/>
          </p:cNvSpPr>
          <p:nvPr>
            <p:ph type="title"/>
          </p:nvPr>
        </p:nvSpPr>
        <p:spPr/>
        <p:txBody>
          <a:bodyPr/>
          <a:lstStyle/>
          <a:p>
            <a:r>
              <a:rPr lang="da-DK" b="1" dirty="0"/>
              <a:t>Hvad er vigtigst:</a:t>
            </a:r>
            <a:br>
              <a:rPr lang="da-DK" b="1" dirty="0"/>
            </a:br>
            <a:r>
              <a:rPr lang="da-DK" b="1" dirty="0"/>
              <a:t>attraktiv parkering eller attraktivt kvarter?</a:t>
            </a:r>
            <a:endParaRPr lang="da-DK" dirty="0"/>
          </a:p>
        </p:txBody>
      </p:sp>
      <p:pic>
        <p:nvPicPr>
          <p:cNvPr id="5" name="Pladsholder til indhold 4">
            <a:extLst>
              <a:ext uri="{FF2B5EF4-FFF2-40B4-BE49-F238E27FC236}">
                <a16:creationId xmlns:a16="http://schemas.microsoft.com/office/drawing/2014/main" id="{CC4DF6DD-AD1B-4D64-9B7D-88C56D51F79F}"/>
              </a:ext>
            </a:extLst>
          </p:cNvPr>
          <p:cNvPicPr>
            <a:picLocks noGrp="1"/>
          </p:cNvPicPr>
          <p:nvPr>
            <p:ph sz="half" idx="1"/>
          </p:nvPr>
        </p:nvPicPr>
        <p:blipFill>
          <a:blip r:embed="rId2"/>
          <a:stretch>
            <a:fillRect/>
          </a:stretch>
        </p:blipFill>
        <p:spPr>
          <a:xfrm>
            <a:off x="1125416" y="1575582"/>
            <a:ext cx="4670474" cy="4811150"/>
          </a:xfrm>
          <a:prstGeom prst="rect">
            <a:avLst/>
          </a:prstGeom>
        </p:spPr>
      </p:pic>
      <p:pic>
        <p:nvPicPr>
          <p:cNvPr id="6" name="Pladsholder til indhold 5">
            <a:extLst>
              <a:ext uri="{FF2B5EF4-FFF2-40B4-BE49-F238E27FC236}">
                <a16:creationId xmlns:a16="http://schemas.microsoft.com/office/drawing/2014/main" id="{E73EC3D4-485B-4930-A1B5-A290FD68D310}"/>
              </a:ext>
            </a:extLst>
          </p:cNvPr>
          <p:cNvPicPr>
            <a:picLocks noGrp="1"/>
          </p:cNvPicPr>
          <p:nvPr>
            <p:ph sz="half" idx="2"/>
          </p:nvPr>
        </p:nvPicPr>
        <p:blipFill>
          <a:blip r:embed="rId3"/>
          <a:stretch>
            <a:fillRect/>
          </a:stretch>
        </p:blipFill>
        <p:spPr>
          <a:xfrm>
            <a:off x="6396112" y="1575582"/>
            <a:ext cx="4210928" cy="4811150"/>
          </a:xfrm>
          <a:prstGeom prst="rect">
            <a:avLst/>
          </a:prstGeom>
        </p:spPr>
      </p:pic>
    </p:spTree>
    <p:extLst>
      <p:ext uri="{BB962C8B-B14F-4D97-AF65-F5344CB8AC3E}">
        <p14:creationId xmlns:p14="http://schemas.microsoft.com/office/powerpoint/2010/main" val="2089339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45E0C-B5E9-4B5C-9812-0054D7D89BCB}"/>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Hvem betaler for flere parkeringspladser?</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EDC2953F-8E2C-400D-B9A7-4F7DDA5BB062}"/>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Vores grønne kvarter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Hvidteordningen</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De, der har valgt bilen fra</a:t>
            </a:r>
          </a:p>
          <a:p>
            <a:endParaRPr lang="da-DK" dirty="0"/>
          </a:p>
        </p:txBody>
      </p:sp>
    </p:spTree>
    <p:extLst>
      <p:ext uri="{BB962C8B-B14F-4D97-AF65-F5344CB8AC3E}">
        <p14:creationId xmlns:p14="http://schemas.microsoft.com/office/powerpoint/2010/main" val="426202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71508-3015-4B1E-9DD2-39F1A6B0455D}"/>
              </a:ext>
            </a:extLst>
          </p:cNvPr>
          <p:cNvSpPr>
            <a:spLocks noGrp="1"/>
          </p:cNvSpPr>
          <p:nvPr>
            <p:ph type="title"/>
          </p:nvPr>
        </p:nvSpPr>
        <p:spPr>
          <a:xfrm>
            <a:off x="838200" y="681037"/>
            <a:ext cx="10515600" cy="486581"/>
          </a:xfrm>
        </p:spPr>
        <p:txBody>
          <a:bodyPr>
            <a:normAutofit fontScale="90000"/>
          </a:bodyPr>
          <a:lstStyle/>
          <a:p>
            <a:r>
              <a:rPr lang="da-DK" b="1" dirty="0">
                <a:latin typeface="Calibri" panose="020F0502020204030204" pitchFamily="34" charset="0"/>
                <a:ea typeface="Calibri" panose="020F0502020204030204" pitchFamily="34" charset="0"/>
                <a:cs typeface="Times New Roman" panose="02020603050405020304" pitchFamily="18" charset="0"/>
              </a:rPr>
              <a:t>P-pladser</a:t>
            </a:r>
            <a:r>
              <a:rPr lang="da-DK" sz="4400" b="1" dirty="0">
                <a:effectLst/>
                <a:latin typeface="Calibri" panose="020F0502020204030204" pitchFamily="34" charset="0"/>
                <a:ea typeface="Calibri" panose="020F0502020204030204" pitchFamily="34" charset="0"/>
                <a:cs typeface="Times New Roman" panose="02020603050405020304" pitchFamily="18" charset="0"/>
              </a:rPr>
              <a:t> belaster hvidteordningen yderligere</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2FDBF5C4-1D29-438B-8F0C-2B2FF09661BC}"/>
              </a:ext>
            </a:extLst>
          </p:cNvPr>
          <p:cNvSpPr>
            <a:spLocks noGrp="1"/>
          </p:cNvSpPr>
          <p:nvPr>
            <p:ph idx="1"/>
          </p:nvPr>
        </p:nvSpPr>
        <p:spPr>
          <a:xfrm>
            <a:off x="838200" y="1167618"/>
            <a:ext cx="10767646" cy="5275385"/>
          </a:xfrm>
        </p:spPr>
        <p:txBody>
          <a:bodyPr>
            <a:normAutofit/>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Hvidteordningen afgørende for vores smukke kvarter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Allerede 1 mio. opsparet på besparelser på hvidteordningen gennem de senere år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P-lommer: 600 – 800.000 kr.</a:t>
            </a:r>
          </a:p>
          <a:p>
            <a:pPr>
              <a:lnSpc>
                <a:spcPct val="107000"/>
              </a:lnSpc>
              <a:spcAft>
                <a:spcPts val="800"/>
              </a:spcAft>
            </a:pPr>
            <a:r>
              <a:rPr lang="da-DK" sz="3200" dirty="0">
                <a:latin typeface="Calibri" panose="020F0502020204030204" pitchFamily="34" charset="0"/>
                <a:ea typeface="Calibri" panose="020F0502020204030204" pitchFamily="34" charset="0"/>
                <a:cs typeface="Times New Roman" panose="02020603050405020304" pitchFamily="18" charset="0"/>
              </a:rPr>
              <a:t>Ren </a:t>
            </a:r>
            <a:r>
              <a:rPr lang="da-DK" sz="3200" i="1" dirty="0">
                <a:latin typeface="Calibri" panose="020F0502020204030204" pitchFamily="34" charset="0"/>
                <a:ea typeface="Calibri" panose="020F0502020204030204" pitchFamily="34" charset="0"/>
                <a:cs typeface="Times New Roman" panose="02020603050405020304" pitchFamily="18" charset="0"/>
              </a:rPr>
              <a:t>genkalkning</a:t>
            </a:r>
            <a:r>
              <a:rPr lang="da-DK" sz="3200" dirty="0">
                <a:effectLst/>
                <a:latin typeface="Calibri" panose="020F0502020204030204" pitchFamily="34" charset="0"/>
                <a:ea typeface="Calibri" panose="020F0502020204030204" pitchFamily="34" charset="0"/>
                <a:cs typeface="Times New Roman" panose="02020603050405020304" pitchFamily="18" charset="0"/>
              </a:rPr>
              <a:t> af 4-6 huse i gennemsnit omkring 400.000 kr.</a:t>
            </a:r>
          </a:p>
          <a:p>
            <a:endParaRPr lang="da-DK" dirty="0"/>
          </a:p>
        </p:txBody>
      </p:sp>
    </p:spTree>
    <p:extLst>
      <p:ext uri="{BB962C8B-B14F-4D97-AF65-F5344CB8AC3E}">
        <p14:creationId xmlns:p14="http://schemas.microsoft.com/office/powerpoint/2010/main" val="17062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99D6A-AD15-4C78-BEE5-051B395A466B}"/>
              </a:ext>
            </a:extLst>
          </p:cNvPr>
          <p:cNvSpPr>
            <a:spLocks noGrp="1"/>
          </p:cNvSpPr>
          <p:nvPr>
            <p:ph type="title"/>
          </p:nvPr>
        </p:nvSpPr>
        <p:spPr/>
        <p:txBody>
          <a:bodyPr>
            <a:normAutofit/>
          </a:bodyPr>
          <a:lstStyle/>
          <a:p>
            <a:r>
              <a:rPr lang="da-DK" b="1" dirty="0">
                <a:effectLst/>
                <a:latin typeface="Calibri" panose="020F0502020204030204" pitchFamily="34" charset="0"/>
                <a:ea typeface="Calibri" panose="020F0502020204030204" pitchFamily="34" charset="0"/>
                <a:cs typeface="Times New Roman" panose="02020603050405020304" pitchFamily="18" charset="0"/>
              </a:rPr>
              <a:t>42 eller 32 - ingen mellemløsning</a:t>
            </a:r>
            <a:br>
              <a:rPr lang="da-DK" sz="4000" dirty="0">
                <a:effectLst/>
                <a:latin typeface="Calibri" panose="020F0502020204030204" pitchFamily="34" charset="0"/>
                <a:ea typeface="Calibri" panose="020F0502020204030204" pitchFamily="34" charset="0"/>
                <a:cs typeface="Times New Roman" panose="02020603050405020304" pitchFamily="18" charset="0"/>
              </a:rPr>
            </a:br>
            <a:endParaRPr lang="da-DK" sz="4000" dirty="0"/>
          </a:p>
        </p:txBody>
      </p:sp>
      <p:sp>
        <p:nvSpPr>
          <p:cNvPr id="3" name="Pladsholder til indhold 2">
            <a:extLst>
              <a:ext uri="{FF2B5EF4-FFF2-40B4-BE49-F238E27FC236}">
                <a16:creationId xmlns:a16="http://schemas.microsoft.com/office/drawing/2014/main" id="{9764E786-C39B-45F9-ADF9-0135CB222FA0}"/>
              </a:ext>
            </a:extLst>
          </p:cNvPr>
          <p:cNvSpPr>
            <a:spLocks noGrp="1"/>
          </p:cNvSpPr>
          <p:nvPr>
            <p:ph idx="1"/>
          </p:nvPr>
        </p:nvSpPr>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Model A: 42 p-lommer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Model B: 32 p-lommer</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ingen af modellerne får flertal, skal der udarbejdes en anden model for parkering. Den skal da forelægges på en ny generalforsamling”</a:t>
            </a:r>
          </a:p>
          <a:p>
            <a:pPr>
              <a:lnSpc>
                <a:spcPct val="107000"/>
              </a:lnSpc>
              <a:spcAft>
                <a:spcPts val="800"/>
              </a:spcAft>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54015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F7F1F-000E-404E-9CB6-0C78F46E4C1B}"/>
              </a:ext>
            </a:extLst>
          </p:cNvPr>
          <p:cNvSpPr>
            <a:spLocks noGrp="1"/>
          </p:cNvSpPr>
          <p:nvPr>
            <p:ph type="title"/>
          </p:nvPr>
        </p:nvSpPr>
        <p:spPr>
          <a:xfrm>
            <a:off x="838200" y="365126"/>
            <a:ext cx="10515600" cy="858764"/>
          </a:xfrm>
        </p:spPr>
        <p:txBody>
          <a:bodyPr>
            <a:normAutofit fontScale="90000"/>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P-lommer hvis behov - og få ad gangen</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16402F22-B130-48BF-B6FA-B007AFF6788A}"/>
              </a:ext>
            </a:extLst>
          </p:cNvPr>
          <p:cNvSpPr>
            <a:spLocks noGrp="1"/>
          </p:cNvSpPr>
          <p:nvPr>
            <p:ph idx="1"/>
          </p:nvPr>
        </p:nvSpPr>
        <p:spPr>
          <a:xfrm>
            <a:off x="838199" y="1125414"/>
            <a:ext cx="10725443" cy="5367460"/>
          </a:xfrm>
        </p:spPr>
        <p:txBody>
          <a:bodyPr>
            <a:normAutofit fontScale="62500" lnSpcReduction="20000"/>
          </a:bodyPr>
          <a:lstStyle/>
          <a:p>
            <a:pPr marL="0" indent="0">
              <a:lnSpc>
                <a:spcPct val="107000"/>
              </a:lnSpc>
              <a:spcAft>
                <a:spcPts val="800"/>
              </a:spcAft>
              <a:buNone/>
            </a:pPr>
            <a:r>
              <a:rPr lang="da-DK" sz="5100" b="1" dirty="0">
                <a:effectLst/>
                <a:latin typeface="Calibri" panose="020F0502020204030204" pitchFamily="34" charset="0"/>
                <a:ea typeface="Calibri" panose="020F0502020204030204" pitchFamily="34" charset="0"/>
                <a:cs typeface="Times New Roman" panose="02020603050405020304" pitchFamily="18" charset="0"/>
              </a:rPr>
              <a:t>Ulemper: </a:t>
            </a:r>
          </a:p>
          <a:p>
            <a:pPr>
              <a:lnSpc>
                <a:spcPct val="107000"/>
              </a:lnSpc>
              <a:spcAft>
                <a:spcPts val="800"/>
              </a:spcAft>
            </a:pPr>
            <a:r>
              <a:rPr lang="da-DK" sz="5100" dirty="0">
                <a:latin typeface="Calibri" panose="020F0502020204030204" pitchFamily="34" charset="0"/>
                <a:ea typeface="Calibri" panose="020F0502020204030204" pitchFamily="34" charset="0"/>
                <a:cs typeface="Times New Roman" panose="02020603050405020304" pitchFamily="18" charset="0"/>
              </a:rPr>
              <a:t>Muligvis l</a:t>
            </a:r>
            <a:r>
              <a:rPr lang="da-DK" sz="5100" dirty="0">
                <a:effectLst/>
                <a:latin typeface="Calibri" panose="020F0502020204030204" pitchFamily="34" charset="0"/>
                <a:ea typeface="Calibri" panose="020F0502020204030204" pitchFamily="34" charset="0"/>
                <a:cs typeface="Times New Roman" panose="02020603050405020304" pitchFamily="18" charset="0"/>
              </a:rPr>
              <a:t>idt dyrere</a:t>
            </a:r>
          </a:p>
          <a:p>
            <a:pPr>
              <a:lnSpc>
                <a:spcPct val="107000"/>
              </a:lnSpc>
              <a:spcAft>
                <a:spcPts val="800"/>
              </a:spcAft>
            </a:pPr>
            <a:r>
              <a:rPr lang="da-DK" sz="5100" dirty="0">
                <a:effectLst/>
                <a:latin typeface="Calibri" panose="020F0502020204030204" pitchFamily="34" charset="0"/>
                <a:ea typeface="Calibri" panose="020F0502020204030204" pitchFamily="34" charset="0"/>
                <a:cs typeface="Times New Roman" panose="02020603050405020304" pitchFamily="18" charset="0"/>
              </a:rPr>
              <a:t>Nedgravning af kantsten </a:t>
            </a:r>
          </a:p>
          <a:p>
            <a:pPr marL="0" indent="0">
              <a:lnSpc>
                <a:spcPct val="107000"/>
              </a:lnSpc>
              <a:spcAft>
                <a:spcPts val="800"/>
              </a:spcAft>
              <a:buNone/>
            </a:pPr>
            <a:r>
              <a:rPr lang="da-DK" sz="5100" dirty="0">
                <a:effectLst/>
                <a:latin typeface="Calibri" panose="020F0502020204030204" pitchFamily="34" charset="0"/>
                <a:ea typeface="Calibri" panose="020F0502020204030204" pitchFamily="34" charset="0"/>
                <a:cs typeface="Times New Roman" panose="02020603050405020304" pitchFamily="18" charset="0"/>
              </a:rPr>
              <a:t> </a:t>
            </a:r>
            <a:r>
              <a:rPr lang="da-DK" sz="5100" b="1" dirty="0">
                <a:effectLst/>
                <a:latin typeface="Calibri" panose="020F0502020204030204" pitchFamily="34" charset="0"/>
                <a:ea typeface="Calibri" panose="020F0502020204030204" pitchFamily="34" charset="0"/>
                <a:cs typeface="Times New Roman" panose="02020603050405020304" pitchFamily="18" charset="0"/>
              </a:rPr>
              <a:t>Fordele:</a:t>
            </a:r>
          </a:p>
          <a:p>
            <a:pPr>
              <a:lnSpc>
                <a:spcPct val="107000"/>
              </a:lnSpc>
              <a:spcAft>
                <a:spcPts val="800"/>
              </a:spcAft>
            </a:pPr>
            <a:r>
              <a:rPr lang="da-DK" sz="5100" dirty="0">
                <a:effectLst/>
                <a:latin typeface="Calibri" panose="020F0502020204030204" pitchFamily="34" charset="0"/>
                <a:ea typeface="Calibri" panose="020F0502020204030204" pitchFamily="34" charset="0"/>
                <a:cs typeface="Times New Roman" panose="02020603050405020304" pitchFamily="18" charset="0"/>
              </a:rPr>
              <a:t>Afvente </a:t>
            </a:r>
            <a:r>
              <a:rPr lang="da-DK" sz="5100" dirty="0" err="1">
                <a:effectLst/>
                <a:latin typeface="Calibri" panose="020F0502020204030204" pitchFamily="34" charset="0"/>
                <a:ea typeface="Calibri" panose="020F0502020204030204" pitchFamily="34" charset="0"/>
                <a:cs typeface="Times New Roman" panose="02020603050405020304" pitchFamily="18" charset="0"/>
              </a:rPr>
              <a:t>lade-pladsers</a:t>
            </a:r>
            <a:r>
              <a:rPr lang="da-DK" sz="5100" dirty="0">
                <a:effectLst/>
                <a:latin typeface="Calibri" panose="020F0502020204030204" pitchFamily="34" charset="0"/>
                <a:ea typeface="Calibri" panose="020F0502020204030204" pitchFamily="34" charset="0"/>
                <a:cs typeface="Times New Roman" panose="02020603050405020304" pitchFamily="18" charset="0"/>
              </a:rPr>
              <a:t> effekt på p-pladser</a:t>
            </a:r>
          </a:p>
          <a:p>
            <a:pPr>
              <a:lnSpc>
                <a:spcPct val="107000"/>
              </a:lnSpc>
              <a:spcAft>
                <a:spcPts val="800"/>
              </a:spcAft>
            </a:pPr>
            <a:r>
              <a:rPr lang="da-DK" sz="5100" dirty="0">
                <a:effectLst/>
                <a:latin typeface="Calibri" panose="020F0502020204030204" pitchFamily="34" charset="0"/>
                <a:ea typeface="Calibri" panose="020F0502020204030204" pitchFamily="34" charset="0"/>
                <a:cs typeface="Times New Roman" panose="02020603050405020304" pitchFamily="18" charset="0"/>
              </a:rPr>
              <a:t>Afvente udformning af p-lommer</a:t>
            </a:r>
          </a:p>
          <a:p>
            <a:pPr>
              <a:lnSpc>
                <a:spcPct val="107000"/>
              </a:lnSpc>
              <a:spcAft>
                <a:spcPts val="800"/>
              </a:spcAft>
            </a:pPr>
            <a:r>
              <a:rPr lang="da-DK" sz="5100" dirty="0">
                <a:effectLst/>
                <a:latin typeface="Calibri" panose="020F0502020204030204" pitchFamily="34" charset="0"/>
                <a:ea typeface="Calibri" panose="020F0502020204030204" pitchFamily="34" charset="0"/>
                <a:cs typeface="Times New Roman" panose="02020603050405020304" pitchFamily="18" charset="0"/>
              </a:rPr>
              <a:t>Afvente kommunens krav til p-lommer</a:t>
            </a:r>
          </a:p>
          <a:p>
            <a:pPr>
              <a:lnSpc>
                <a:spcPct val="107000"/>
              </a:lnSpc>
              <a:spcAft>
                <a:spcPts val="800"/>
              </a:spcAft>
            </a:pPr>
            <a:r>
              <a:rPr lang="da-DK" sz="5100" dirty="0">
                <a:effectLst/>
                <a:latin typeface="Calibri" panose="020F0502020204030204" pitchFamily="34" charset="0"/>
                <a:ea typeface="Calibri" panose="020F0502020204030204" pitchFamily="34" charset="0"/>
                <a:cs typeface="Times New Roman" panose="02020603050405020304" pitchFamily="18" charset="0"/>
              </a:rPr>
              <a:t>Spredning af udgifter over nogle år</a:t>
            </a:r>
          </a:p>
          <a:p>
            <a:endParaRPr lang="da-DK" dirty="0"/>
          </a:p>
        </p:txBody>
      </p:sp>
    </p:spTree>
    <p:extLst>
      <p:ext uri="{BB962C8B-B14F-4D97-AF65-F5344CB8AC3E}">
        <p14:creationId xmlns:p14="http://schemas.microsoft.com/office/powerpoint/2010/main" val="408015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9F9B1-12FA-439A-B63C-1D8C872FB1F4}"/>
              </a:ext>
            </a:extLst>
          </p:cNvPr>
          <p:cNvSpPr>
            <a:spLocks noGrp="1"/>
          </p:cNvSpPr>
          <p:nvPr>
            <p:ph type="title"/>
          </p:nvPr>
        </p:nvSpPr>
        <p:spPr>
          <a:xfrm>
            <a:off x="838200" y="365126"/>
            <a:ext cx="10261209" cy="211650"/>
          </a:xfrm>
        </p:spPr>
        <p:txBody>
          <a:bodyPr>
            <a:normAutofit fontScale="90000"/>
          </a:bodyPr>
          <a:lstStyle/>
          <a:p>
            <a:endParaRPr lang="da-DK" dirty="0"/>
          </a:p>
        </p:txBody>
      </p:sp>
      <p:sp>
        <p:nvSpPr>
          <p:cNvPr id="3" name="Pladsholder til indhold 2">
            <a:extLst>
              <a:ext uri="{FF2B5EF4-FFF2-40B4-BE49-F238E27FC236}">
                <a16:creationId xmlns:a16="http://schemas.microsoft.com/office/drawing/2014/main" id="{F81520A6-A855-49ED-9081-149186B26939}"/>
              </a:ext>
            </a:extLst>
          </p:cNvPr>
          <p:cNvSpPr>
            <a:spLocks noGrp="1"/>
          </p:cNvSpPr>
          <p:nvPr>
            <p:ph idx="1"/>
          </p:nvPr>
        </p:nvSpPr>
        <p:spPr>
          <a:xfrm>
            <a:off x="838200" y="787791"/>
            <a:ext cx="10515600" cy="5389173"/>
          </a:xfrm>
        </p:spPr>
        <p:txBody>
          <a:bodyPr>
            <a:normAutofit/>
          </a:bodyPr>
          <a:lstStyle/>
          <a:p>
            <a:pPr marL="0" indent="0">
              <a:lnSpc>
                <a:spcPct val="107000"/>
              </a:lnSpc>
              <a:spcAft>
                <a:spcPts val="800"/>
              </a:spcAft>
              <a:buNone/>
            </a:pPr>
            <a:r>
              <a:rPr lang="da-DK" sz="3200" b="1" dirty="0">
                <a:effectLst/>
                <a:latin typeface="Calibri" panose="020F0502020204030204" pitchFamily="34" charset="0"/>
                <a:ea typeface="Calibri" panose="020F0502020204030204" pitchFamily="34" charset="0"/>
                <a:cs typeface="Times New Roman" panose="02020603050405020304" pitchFamily="18" charset="0"/>
              </a:rPr>
              <a:t>Forslag 1</a:t>
            </a: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Der anlægges ikke parkeringslommer i fortovene i Den Hvide By i forbindelse med den forestående vejrenovering (2021). </a:t>
            </a:r>
          </a:p>
          <a:p>
            <a:pPr marL="0" indent="0">
              <a:lnSpc>
                <a:spcPct val="107000"/>
              </a:lnSpc>
              <a:spcAft>
                <a:spcPts val="800"/>
              </a:spcAft>
              <a:buNone/>
            </a:pPr>
            <a:endParaRPr lang="da-DK"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3200" b="1" dirty="0">
                <a:effectLst/>
                <a:latin typeface="Calibri" panose="020F0502020204030204" pitchFamily="34" charset="0"/>
                <a:ea typeface="Calibri" panose="020F0502020204030204" pitchFamily="34" charset="0"/>
                <a:cs typeface="Times New Roman" panose="02020603050405020304" pitchFamily="18" charset="0"/>
              </a:rPr>
              <a:t>Forslag 2</a:t>
            </a: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Der anlægges 12 parkeringslommer i fortovene i Den Hvide By i forbindelse med den forestående vejrenovering (2021). </a:t>
            </a:r>
          </a:p>
          <a:p>
            <a:endParaRPr lang="da-DK" dirty="0"/>
          </a:p>
        </p:txBody>
      </p:sp>
    </p:spTree>
    <p:extLst>
      <p:ext uri="{BB962C8B-B14F-4D97-AF65-F5344CB8AC3E}">
        <p14:creationId xmlns:p14="http://schemas.microsoft.com/office/powerpoint/2010/main" val="2025584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3D200-899C-42ED-96E2-EF8E9B2FA755}"/>
              </a:ext>
            </a:extLst>
          </p:cNvPr>
          <p:cNvSpPr>
            <a:spLocks noGrp="1"/>
          </p:cNvSpPr>
          <p:nvPr>
            <p:ph type="title"/>
          </p:nvPr>
        </p:nvSpPr>
        <p:spPr>
          <a:xfrm>
            <a:off x="838200" y="365126"/>
            <a:ext cx="10515600" cy="315912"/>
          </a:xfrm>
        </p:spPr>
        <p:txBody>
          <a:bodyPr>
            <a:normAutofit fontScale="90000"/>
          </a:bodyPr>
          <a:lstStyle/>
          <a:p>
            <a:endParaRPr lang="da-DK" dirty="0"/>
          </a:p>
        </p:txBody>
      </p:sp>
      <p:sp>
        <p:nvSpPr>
          <p:cNvPr id="3" name="Pladsholder til indhold 2">
            <a:extLst>
              <a:ext uri="{FF2B5EF4-FFF2-40B4-BE49-F238E27FC236}">
                <a16:creationId xmlns:a16="http://schemas.microsoft.com/office/drawing/2014/main" id="{F09E0A66-CA14-4B02-988D-D99E38DBF197}"/>
              </a:ext>
            </a:extLst>
          </p:cNvPr>
          <p:cNvSpPr>
            <a:spLocks noGrp="1"/>
          </p:cNvSpPr>
          <p:nvPr>
            <p:ph idx="1"/>
          </p:nvPr>
        </p:nvSpPr>
        <p:spPr>
          <a:xfrm>
            <a:off x="838200" y="844062"/>
            <a:ext cx="10515600" cy="5332901"/>
          </a:xfrm>
        </p:spPr>
        <p:txBody>
          <a:bodyPr/>
          <a:lstStyle/>
          <a:p>
            <a:pPr marL="0" indent="0">
              <a:lnSpc>
                <a:spcPct val="107000"/>
              </a:lnSpc>
              <a:spcAft>
                <a:spcPts val="800"/>
              </a:spcAft>
              <a:buNone/>
            </a:pPr>
            <a:r>
              <a:rPr lang="da-DK" sz="3200" b="1" dirty="0">
                <a:effectLst/>
                <a:latin typeface="Calibri" panose="020F0502020204030204" pitchFamily="34" charset="0"/>
                <a:ea typeface="Calibri" panose="020F0502020204030204" pitchFamily="34" charset="0"/>
                <a:cs typeface="Times New Roman" panose="02020603050405020304" pitchFamily="18" charset="0"/>
              </a:rPr>
              <a:t>Forslag 3</a:t>
            </a: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fremover opstår behov for flere parkeringspladser i Den Hvide By, kan der anlægges et antal parkeringslommer efter indstilling fra generalforsamlingen.</a:t>
            </a:r>
          </a:p>
          <a:p>
            <a:pPr marL="0" indent="0">
              <a:lnSpc>
                <a:spcPct val="107000"/>
              </a:lnSpc>
              <a:spcAft>
                <a:spcPts val="800"/>
              </a:spcAft>
              <a:buNone/>
            </a:pPr>
            <a:r>
              <a:rPr lang="da-DK" sz="3200" b="1" dirty="0">
                <a:effectLst/>
                <a:latin typeface="Calibri" panose="020F0502020204030204" pitchFamily="34" charset="0"/>
                <a:ea typeface="Calibri" panose="020F0502020204030204" pitchFamily="34" charset="0"/>
                <a:cs typeface="Times New Roman" panose="02020603050405020304" pitchFamily="18" charset="0"/>
              </a:rPr>
              <a:t>Forslag 6</a:t>
            </a: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placeres disse på strækninger, hvor parkeringsbehovet er mest udtalt. </a:t>
            </a:r>
          </a:p>
          <a:p>
            <a:endParaRPr lang="da-DK" dirty="0"/>
          </a:p>
        </p:txBody>
      </p:sp>
    </p:spTree>
    <p:extLst>
      <p:ext uri="{BB962C8B-B14F-4D97-AF65-F5344CB8AC3E}">
        <p14:creationId xmlns:p14="http://schemas.microsoft.com/office/powerpoint/2010/main" val="2734010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31458-043F-48E4-8FD7-86B56F87EADF}"/>
              </a:ext>
            </a:extLst>
          </p:cNvPr>
          <p:cNvSpPr>
            <a:spLocks noGrp="1"/>
          </p:cNvSpPr>
          <p:nvPr>
            <p:ph type="title"/>
          </p:nvPr>
        </p:nvSpPr>
        <p:spPr>
          <a:xfrm>
            <a:off x="838200" y="365126"/>
            <a:ext cx="10515600" cy="1055712"/>
          </a:xfrm>
        </p:spPr>
        <p:txBody>
          <a:bodyPr>
            <a:normAutofit fontScale="90000"/>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Fakta, følelser og formodninger</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71AF15D5-E473-48B9-94A5-1F253D238674}"/>
              </a:ext>
            </a:extLst>
          </p:cNvPr>
          <p:cNvSpPr>
            <a:spLocks noGrp="1"/>
          </p:cNvSpPr>
          <p:nvPr>
            <p:ph idx="1"/>
          </p:nvPr>
        </p:nvSpPr>
        <p:spPr>
          <a:xfrm>
            <a:off x="838200" y="1153551"/>
            <a:ext cx="10515600" cy="5023412"/>
          </a:xfrm>
        </p:spPr>
        <p:txBody>
          <a:bodyPr>
            <a:normAutofit/>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Grundlag for mål og optællinger kan altid diskuteres</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600.000 flere (el-)biler i 2030? Måske, men i byerne?</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Flere store biler – </a:t>
            </a:r>
            <a:r>
              <a:rPr lang="da-DK" sz="3200" dirty="0" err="1">
                <a:effectLst/>
                <a:latin typeface="Calibri" panose="020F0502020204030204" pitchFamily="34" charset="0"/>
                <a:ea typeface="Calibri" panose="020F0502020204030204" pitchFamily="34" charset="0"/>
                <a:cs typeface="Times New Roman" panose="02020603050405020304" pitchFamily="18" charset="0"/>
              </a:rPr>
              <a:t>SUV’er</a:t>
            </a:r>
            <a:r>
              <a:rPr lang="da-DK" sz="3200" dirty="0">
                <a:effectLst/>
                <a:latin typeface="Calibri" panose="020F0502020204030204" pitchFamily="34" charset="0"/>
                <a:ea typeface="Calibri" panose="020F0502020204030204" pitchFamily="34" charset="0"/>
                <a:cs typeface="Times New Roman" panose="02020603050405020304" pitchFamily="18" charset="0"/>
              </a:rPr>
              <a:t> og firehjulstrækkere? </a:t>
            </a:r>
          </a:p>
          <a:p>
            <a:pPr>
              <a:lnSpc>
                <a:spcPct val="107000"/>
              </a:lnSpc>
              <a:spcAft>
                <a:spcPts val="800"/>
              </a:spcAft>
            </a:pPr>
            <a:r>
              <a:rPr lang="da-DK" sz="3200" dirty="0">
                <a:latin typeface="Calibri" panose="020F0502020204030204" pitchFamily="34" charset="0"/>
                <a:ea typeface="Calibri" panose="020F0502020204030204" pitchFamily="34" charset="0"/>
                <a:cs typeface="Times New Roman" panose="02020603050405020304" pitchFamily="18" charset="0"/>
              </a:rPr>
              <a:t>København skærer ned på biler og p-pladser. Hvorfor skal vi gå den modsatte vej?</a:t>
            </a: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Skal vores grønne kvarter bløde for det?</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Skal hvidteordningen bløde for det?</a:t>
            </a:r>
          </a:p>
          <a:p>
            <a:endParaRPr lang="da-DK" dirty="0"/>
          </a:p>
        </p:txBody>
      </p:sp>
    </p:spTree>
    <p:extLst>
      <p:ext uri="{BB962C8B-B14F-4D97-AF65-F5344CB8AC3E}">
        <p14:creationId xmlns:p14="http://schemas.microsoft.com/office/powerpoint/2010/main" val="239927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72111-B754-4CED-BF63-FF437AC2B263}"/>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Pas på vores kvarter</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35CF4F7E-B986-4029-A438-26A9165D31C8}"/>
              </a:ext>
            </a:extLst>
          </p:cNvPr>
          <p:cNvSpPr>
            <a:spLocks noGrp="1"/>
          </p:cNvSpPr>
          <p:nvPr>
            <p:ph sz="half" idx="1"/>
          </p:nvPr>
        </p:nvSpPr>
        <p:spPr>
          <a:xfrm>
            <a:off x="838200" y="1434905"/>
            <a:ext cx="10331548" cy="4742057"/>
          </a:xfrm>
        </p:spPr>
        <p:txBody>
          <a:bodyPr/>
          <a:lstStyle/>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Vi skal ikke plastre det til med biler mellem træerne. </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Beskyt træerne, grav mindst muligt og undgå at parkere tæt på dem. </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Vi har p-pladser nok – er det ikke ok, at bilen af og til s</a:t>
            </a:r>
            <a:r>
              <a:rPr lang="da-DK" sz="3200" dirty="0">
                <a:latin typeface="Calibri" panose="020F0502020204030204" pitchFamily="34" charset="0"/>
                <a:ea typeface="Calibri" panose="020F0502020204030204" pitchFamily="34" charset="0"/>
                <a:cs typeface="Times New Roman" panose="02020603050405020304" pitchFamily="18" charset="0"/>
              </a:rPr>
              <a:t>tår lidt væk </a:t>
            </a:r>
            <a:r>
              <a:rPr lang="da-DK" sz="3200" dirty="0">
                <a:effectLst/>
                <a:latin typeface="Calibri" panose="020F0502020204030204" pitchFamily="34" charset="0"/>
                <a:ea typeface="Calibri" panose="020F0502020204030204" pitchFamily="34" charset="0"/>
                <a:cs typeface="Times New Roman" panose="02020603050405020304" pitchFamily="18" charset="0"/>
              </a:rPr>
              <a:t>fra ens hus?</a:t>
            </a: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indhold 3">
            <a:extLst>
              <a:ext uri="{FF2B5EF4-FFF2-40B4-BE49-F238E27FC236}">
                <a16:creationId xmlns:a16="http://schemas.microsoft.com/office/drawing/2014/main" id="{3CA35370-4CB6-4F41-BF09-EE713FD4C694}"/>
              </a:ext>
            </a:extLst>
          </p:cNvPr>
          <p:cNvSpPr>
            <a:spLocks noGrp="1"/>
          </p:cNvSpPr>
          <p:nvPr>
            <p:ph sz="half" idx="2"/>
          </p:nvPr>
        </p:nvSpPr>
        <p:spPr>
          <a:xfrm>
            <a:off x="11169748" y="5584873"/>
            <a:ext cx="184052" cy="592089"/>
          </a:xfrm>
        </p:spPr>
        <p:txBody>
          <a:bodyPr/>
          <a:lstStyle/>
          <a:p>
            <a:pPr marL="0" indent="0">
              <a:buNone/>
            </a:pPr>
            <a:endParaRPr lang="da-DK" dirty="0"/>
          </a:p>
        </p:txBody>
      </p:sp>
    </p:spTree>
    <p:extLst>
      <p:ext uri="{BB962C8B-B14F-4D97-AF65-F5344CB8AC3E}">
        <p14:creationId xmlns:p14="http://schemas.microsoft.com/office/powerpoint/2010/main" val="127281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94922-FD67-47C1-8C2F-6EB248B10239}"/>
              </a:ext>
            </a:extLst>
          </p:cNvPr>
          <p:cNvSpPr>
            <a:spLocks noGrp="1"/>
          </p:cNvSpPr>
          <p:nvPr>
            <p:ph type="ctrTitle"/>
          </p:nvPr>
        </p:nvSpPr>
        <p:spPr>
          <a:xfrm>
            <a:off x="1524000" y="1122363"/>
            <a:ext cx="9144000" cy="1664556"/>
          </a:xfrm>
        </p:spPr>
        <p:txBody>
          <a:bodyPr/>
          <a:lstStyle/>
          <a:p>
            <a:endParaRPr lang="da-DK" dirty="0"/>
          </a:p>
        </p:txBody>
      </p:sp>
      <p:sp>
        <p:nvSpPr>
          <p:cNvPr id="3" name="Undertitel 2">
            <a:extLst>
              <a:ext uri="{FF2B5EF4-FFF2-40B4-BE49-F238E27FC236}">
                <a16:creationId xmlns:a16="http://schemas.microsoft.com/office/drawing/2014/main" id="{8A614893-F869-4D5A-97E2-1374EE4F0BC2}"/>
              </a:ext>
            </a:extLst>
          </p:cNvPr>
          <p:cNvSpPr>
            <a:spLocks noGrp="1"/>
          </p:cNvSpPr>
          <p:nvPr>
            <p:ph type="subTitle" idx="1"/>
          </p:nvPr>
        </p:nvSpPr>
        <p:spPr>
          <a:xfrm>
            <a:off x="1524000" y="4445391"/>
            <a:ext cx="9144000" cy="1139483"/>
          </a:xfrm>
        </p:spPr>
        <p:txBody>
          <a:bodyPr>
            <a:normAutofit/>
          </a:bodyPr>
          <a:lstStyle/>
          <a:p>
            <a:endParaRPr lang="da-DK" dirty="0"/>
          </a:p>
          <a:p>
            <a:endParaRPr lang="da-DK" dirty="0"/>
          </a:p>
          <a:p>
            <a:endParaRPr lang="da-DK" dirty="0"/>
          </a:p>
        </p:txBody>
      </p:sp>
      <p:pic>
        <p:nvPicPr>
          <p:cNvPr id="4" name="Billede 3">
            <a:extLst>
              <a:ext uri="{FF2B5EF4-FFF2-40B4-BE49-F238E27FC236}">
                <a16:creationId xmlns:a16="http://schemas.microsoft.com/office/drawing/2014/main" id="{F0882E44-1E9D-48AD-82AD-5CA81AABA58A}"/>
              </a:ext>
            </a:extLst>
          </p:cNvPr>
          <p:cNvPicPr/>
          <p:nvPr/>
        </p:nvPicPr>
        <p:blipFill>
          <a:blip r:embed="rId2"/>
          <a:stretch>
            <a:fillRect/>
          </a:stretch>
        </p:blipFill>
        <p:spPr>
          <a:xfrm>
            <a:off x="3291840" y="1122362"/>
            <a:ext cx="5275385" cy="4124887"/>
          </a:xfrm>
          <a:prstGeom prst="rect">
            <a:avLst/>
          </a:prstGeom>
        </p:spPr>
      </p:pic>
    </p:spTree>
    <p:extLst>
      <p:ext uri="{BB962C8B-B14F-4D97-AF65-F5344CB8AC3E}">
        <p14:creationId xmlns:p14="http://schemas.microsoft.com/office/powerpoint/2010/main" val="38347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82011-92E2-46D1-ADCE-2A89BF47088F}"/>
              </a:ext>
            </a:extLst>
          </p:cNvPr>
          <p:cNvSpPr>
            <a:spLocks noGrp="1"/>
          </p:cNvSpPr>
          <p:nvPr>
            <p:ph type="title"/>
          </p:nvPr>
        </p:nvSpPr>
        <p:spPr>
          <a:xfrm>
            <a:off x="838200" y="-641960"/>
            <a:ext cx="10515600" cy="1325563"/>
          </a:xfrm>
        </p:spPr>
        <p:txBody>
          <a:bodyPr/>
          <a:lstStyle/>
          <a:p>
            <a:endParaRPr lang="da-DK" dirty="0"/>
          </a:p>
        </p:txBody>
      </p:sp>
      <p:sp>
        <p:nvSpPr>
          <p:cNvPr id="3" name="Pladsholder til indhold 2">
            <a:extLst>
              <a:ext uri="{FF2B5EF4-FFF2-40B4-BE49-F238E27FC236}">
                <a16:creationId xmlns:a16="http://schemas.microsoft.com/office/drawing/2014/main" id="{39DDCFD0-1F14-4999-88CF-AA996D162A9F}"/>
              </a:ext>
            </a:extLst>
          </p:cNvPr>
          <p:cNvSpPr>
            <a:spLocks noGrp="1"/>
          </p:cNvSpPr>
          <p:nvPr>
            <p:ph idx="1"/>
          </p:nvPr>
        </p:nvSpPr>
        <p:spPr>
          <a:xfrm>
            <a:off x="838200" y="492369"/>
            <a:ext cx="10515600" cy="5684593"/>
          </a:xfrm>
        </p:spPr>
        <p:txBody>
          <a:bodyPr/>
          <a:lstStyle/>
          <a:p>
            <a:pPr marL="0" indent="0">
              <a:lnSpc>
                <a:spcPct val="107000"/>
              </a:lnSpc>
              <a:spcAft>
                <a:spcPts val="800"/>
              </a:spcAft>
              <a:buNone/>
            </a:pPr>
            <a:r>
              <a:rPr lang="da-DK" sz="4400" b="1" dirty="0">
                <a:effectLst/>
                <a:latin typeface="Calibri" panose="020F0502020204030204" pitchFamily="34" charset="0"/>
                <a:ea typeface="Calibri" panose="020F0502020204030204" pitchFamily="34" charset="0"/>
                <a:cs typeface="Times New Roman" panose="02020603050405020304" pitchFamily="18" charset="0"/>
              </a:rPr>
              <a:t>Flere afstemningsmuligheder om p-pladser</a:t>
            </a: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Færre - eller ingen - p-lommer lige nu</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Fremover p-lommer hvis </a:t>
            </a:r>
            <a:r>
              <a:rPr lang="da-DK" sz="3200" dirty="0">
                <a:latin typeface="Calibri" panose="020F0502020204030204" pitchFamily="34" charset="0"/>
                <a:ea typeface="Calibri" panose="020F0502020204030204" pitchFamily="34" charset="0"/>
                <a:cs typeface="Times New Roman" panose="02020603050405020304" pitchFamily="18" charset="0"/>
              </a:rPr>
              <a:t>antal biler øges</a:t>
            </a: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effectLst/>
                <a:latin typeface="Calibri" panose="020F0502020204030204" pitchFamily="34" charset="0"/>
                <a:ea typeface="Calibri" panose="020F0502020204030204" pitchFamily="34" charset="0"/>
                <a:cs typeface="Times New Roman" panose="02020603050405020304" pitchFamily="18" charset="0"/>
              </a:rPr>
              <a:t>Træerne skal beskyttes</a:t>
            </a: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Retningslinjer om p-lommers afstand til træerne</a:t>
            </a:r>
          </a:p>
          <a:p>
            <a:pPr>
              <a:lnSpc>
                <a:spcPct val="107000"/>
              </a:lnSpc>
              <a:spcAft>
                <a:spcPts val="800"/>
              </a:spcAft>
            </a:pPr>
            <a:r>
              <a:rPr lang="da-DK" sz="3200" dirty="0">
                <a:effectLst/>
                <a:latin typeface="Calibri" panose="020F0502020204030204" pitchFamily="34" charset="0"/>
                <a:ea typeface="Calibri" panose="020F0502020204030204" pitchFamily="34" charset="0"/>
                <a:cs typeface="Times New Roman" panose="02020603050405020304" pitchFamily="18" charset="0"/>
              </a:rPr>
              <a:t>Chikaner på jorden foran træerne</a:t>
            </a:r>
          </a:p>
          <a:p>
            <a:endParaRPr lang="da-DK" dirty="0"/>
          </a:p>
        </p:txBody>
      </p:sp>
    </p:spTree>
    <p:extLst>
      <p:ext uri="{BB962C8B-B14F-4D97-AF65-F5344CB8AC3E}">
        <p14:creationId xmlns:p14="http://schemas.microsoft.com/office/powerpoint/2010/main" val="328204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0BFE9-C5C8-4B38-B70B-910F7B9DD2FA}"/>
              </a:ext>
            </a:extLst>
          </p:cNvPr>
          <p:cNvSpPr>
            <a:spLocks noGrp="1"/>
          </p:cNvSpPr>
          <p:nvPr>
            <p:ph type="title"/>
          </p:nvPr>
        </p:nvSpPr>
        <p:spPr/>
        <p:txBody>
          <a:bodyPr/>
          <a:lstStyle/>
          <a:p>
            <a:r>
              <a:rPr lang="da-DK" sz="4400" b="1" dirty="0">
                <a:effectLst/>
                <a:latin typeface="Calibri" panose="020F0502020204030204" pitchFamily="34" charset="0"/>
                <a:ea typeface="Calibri" panose="020F0502020204030204" pitchFamily="34" charset="0"/>
                <a:cs typeface="Times New Roman" panose="02020603050405020304" pitchFamily="18" charset="0"/>
              </a:rPr>
              <a:t>Indvendinger mod flere parkeringspladser</a:t>
            </a:r>
            <a:br>
              <a:rPr lang="da-DK" sz="44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3FAAD62-C423-46A7-9D79-548DB853E73B}"/>
              </a:ext>
            </a:extLst>
          </p:cNvPr>
          <p:cNvSpPr>
            <a:spLocks noGrp="1"/>
          </p:cNvSpPr>
          <p:nvPr>
            <p:ph idx="1"/>
          </p:nvPr>
        </p:nvSpPr>
        <p:spPr>
          <a:xfrm>
            <a:off x="590843" y="1097280"/>
            <a:ext cx="11155679" cy="5570806"/>
          </a:xfrm>
        </p:spPr>
        <p:txBody>
          <a:bodyPr>
            <a:normAutofit lnSpcReduction="10000"/>
          </a:bodyPr>
          <a:lstStyle/>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der er tilstrækkeligt med parkeringspladser</a:t>
            </a:r>
          </a:p>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alt gravearbejde risikerer at skade træerne, uanset hvor forsigtigt man går til værks</a:t>
            </a:r>
          </a:p>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parkering mellem træerne gør træerne mere udsatte for påkørsel og pres på rødderne</a:t>
            </a:r>
          </a:p>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når fortovene skal bruges til parkering, bliver der mindre plads til gående</a:t>
            </a:r>
          </a:p>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jo flere parkeringspladser, vi anlægger, jo flere biler vil der komme</a:t>
            </a:r>
          </a:p>
          <a:p>
            <a:pPr marL="342900" lvl="0" indent="-342900">
              <a:lnSpc>
                <a:spcPct val="107000"/>
              </a:lnSpc>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flere og flere parkerede biler skæmmer kvarteret, ikke mindst når de holder på fortovet</a:t>
            </a:r>
          </a:p>
          <a:p>
            <a:pPr marL="342900" lvl="0" indent="-342900">
              <a:lnSpc>
                <a:spcPct val="107000"/>
              </a:lnSpc>
              <a:spcAft>
                <a:spcPts val="800"/>
              </a:spcAft>
              <a:buFont typeface="Symbol" panose="05050102010706020507" pitchFamily="18" charset="2"/>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vi vil hellere bruge pengene på f.eks. hvidtning end på flere parkeringspladser </a:t>
            </a:r>
          </a:p>
          <a:p>
            <a:endParaRPr lang="da-DK" dirty="0"/>
          </a:p>
        </p:txBody>
      </p:sp>
    </p:spTree>
    <p:extLst>
      <p:ext uri="{BB962C8B-B14F-4D97-AF65-F5344CB8AC3E}">
        <p14:creationId xmlns:p14="http://schemas.microsoft.com/office/powerpoint/2010/main" val="64481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1</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marL="0" indent="0">
              <a:lnSpc>
                <a:spcPct val="107000"/>
              </a:lnSpc>
              <a:spcAft>
                <a:spcPts val="800"/>
              </a:spcAft>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Der anlægges ikke parkeringslommer i fortovene i Den Hvide By i forbindelse med den forestående vejrenovering (2021). </a:t>
            </a:r>
          </a:p>
          <a:p>
            <a:pPr marL="0" indent="0">
              <a:lnSpc>
                <a:spcPct val="107000"/>
              </a:lnSpc>
              <a:spcAft>
                <a:spcPts val="800"/>
              </a:spcAft>
              <a:buNone/>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86332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2</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marL="0" indent="0">
              <a:lnSpc>
                <a:spcPct val="107000"/>
              </a:lnSpc>
              <a:spcAft>
                <a:spcPts val="800"/>
              </a:spcAft>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Der anlægges 12 parkeringslommer i fortovene i Den Hvide By i forbindelse med den forestående vejrenovering (2021). </a:t>
            </a:r>
          </a:p>
          <a:p>
            <a:pPr>
              <a:lnSpc>
                <a:spcPct val="107000"/>
              </a:lnSpc>
              <a:spcAft>
                <a:spcPts val="800"/>
              </a:spcAft>
            </a:pPr>
            <a:endParaRPr lang="da-DK" dirty="0"/>
          </a:p>
        </p:txBody>
      </p:sp>
    </p:spTree>
    <p:extLst>
      <p:ext uri="{BB962C8B-B14F-4D97-AF65-F5344CB8AC3E}">
        <p14:creationId xmlns:p14="http://schemas.microsoft.com/office/powerpoint/2010/main" val="391795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3</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fremover opstår behov for flere parkeringspladser i Den Hvide By, kan der anlægges et antal parkeringslommer efter indstilling fra generalforsamlingen.</a:t>
            </a:r>
          </a:p>
          <a:p>
            <a:pPr marL="0" indent="0">
              <a:lnSpc>
                <a:spcPct val="107000"/>
              </a:lnSpc>
              <a:spcAft>
                <a:spcPts val="800"/>
              </a:spcAft>
              <a:buNone/>
            </a:pP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69082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A45E2-0818-42B4-BEB0-85CB51E68FF0}"/>
              </a:ext>
            </a:extLst>
          </p:cNvPr>
          <p:cNvSpPr>
            <a:spLocks noGrp="1"/>
          </p:cNvSpPr>
          <p:nvPr>
            <p:ph type="title"/>
          </p:nvPr>
        </p:nvSpPr>
        <p:spPr>
          <a:xfrm>
            <a:off x="927295" y="422031"/>
            <a:ext cx="10515600" cy="984737"/>
          </a:xfrm>
        </p:spPr>
        <p:txBody>
          <a:bodyPr>
            <a:normAutofit/>
          </a:bodyPr>
          <a:lstStyle/>
          <a:p>
            <a:r>
              <a:rPr lang="da-DK" dirty="0"/>
              <a:t>Forslag 4</a:t>
            </a:r>
          </a:p>
        </p:txBody>
      </p:sp>
      <p:sp>
        <p:nvSpPr>
          <p:cNvPr id="3" name="Pladsholder til indhold 2">
            <a:extLst>
              <a:ext uri="{FF2B5EF4-FFF2-40B4-BE49-F238E27FC236}">
                <a16:creationId xmlns:a16="http://schemas.microsoft.com/office/drawing/2014/main" id="{F4821DC1-5784-4D32-8CD2-B1F421857F6B}"/>
              </a:ext>
            </a:extLst>
          </p:cNvPr>
          <p:cNvSpPr>
            <a:spLocks noGrp="1"/>
          </p:cNvSpPr>
          <p:nvPr>
            <p:ph idx="1"/>
          </p:nvPr>
        </p:nvSpPr>
        <p:spPr/>
        <p:txBody>
          <a:bodyPr>
            <a:normAutofit/>
          </a:bodyPr>
          <a:lstStyle/>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3200" dirty="0">
                <a:effectLst/>
                <a:latin typeface="Calibri" panose="020F0502020204030204" pitchFamily="34" charset="0"/>
                <a:ea typeface="Calibri" panose="020F0502020204030204" pitchFamily="34" charset="0"/>
                <a:cs typeface="Times New Roman" panose="02020603050405020304" pitchFamily="18" charset="0"/>
              </a:rPr>
              <a:t>Hvis der anlægges parkeringslommer i fortovene, skal parkeringslommerne placeres, så der er minimum 2,5 meters afstand til vejtræernes stammer.</a:t>
            </a: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2965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1151</Words>
  <Application>Microsoft Office PowerPoint</Application>
  <PresentationFormat>Widescreen</PresentationFormat>
  <Paragraphs>140</Paragraphs>
  <Slides>35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35</vt:i4>
      </vt:variant>
    </vt:vector>
  </HeadingPairs>
  <TitlesOfParts>
    <vt:vector size="40" baseType="lpstr">
      <vt:lpstr>Arial</vt:lpstr>
      <vt:lpstr>Calibri</vt:lpstr>
      <vt:lpstr>Calibri Light</vt:lpstr>
      <vt:lpstr>Symbol</vt:lpstr>
      <vt:lpstr>Office-tema</vt:lpstr>
      <vt:lpstr>PowerPoint-præsentation</vt:lpstr>
      <vt:lpstr>Vejledende afstemning på sidste GF</vt:lpstr>
      <vt:lpstr>42 eller 32 - ingen mellemløsning </vt:lpstr>
      <vt:lpstr>PowerPoint-præsentation</vt:lpstr>
      <vt:lpstr>Indvendinger mod flere parkeringspladser </vt:lpstr>
      <vt:lpstr>Forslag 1</vt:lpstr>
      <vt:lpstr>Forslag 2</vt:lpstr>
      <vt:lpstr>Forslag 3</vt:lpstr>
      <vt:lpstr>Forslag 4</vt:lpstr>
      <vt:lpstr>Forslag 5 </vt:lpstr>
      <vt:lpstr>Forslag 6</vt:lpstr>
      <vt:lpstr>Vi har et smukt og grønt kvarter </vt:lpstr>
      <vt:lpstr>Vores træers rodnet </vt:lpstr>
      <vt:lpstr>Jo mere vi graver, jo større risiko </vt:lpstr>
      <vt:lpstr>P-lommer belaster træerne </vt:lpstr>
      <vt:lpstr>Hvis p-lommer, så pas på træerne </vt:lpstr>
      <vt:lpstr>Parkeringsordningen er en succes! </vt:lpstr>
      <vt:lpstr>Parkeringspladser og parkerede biler i september 2020.  </vt:lpstr>
      <vt:lpstr>PowerPoint-præsentation</vt:lpstr>
      <vt:lpstr>Flere parkeringer på VA – og mere pres på ved husrenovering  20. maj kl. 19.</vt:lpstr>
      <vt:lpstr>Men masser af plads lige i nærheden… (20. maj kl. 19.)</vt:lpstr>
      <vt:lpstr>Men masser af plads lige i nærheden… (20. maj kl. 19.)</vt:lpstr>
      <vt:lpstr>P-pladser nok, hvad er så problemet? </vt:lpstr>
      <vt:lpstr>P-pladser nok, hvad er så problemet? </vt:lpstr>
      <vt:lpstr>P-pladser nok, hvad er så problemet? </vt:lpstr>
      <vt:lpstr>P-pladser nok, hvad er så problemet? </vt:lpstr>
      <vt:lpstr>Hvad er vigtigst: attraktiv parkering eller attraktivt kvarter?</vt:lpstr>
      <vt:lpstr>Hvem betaler for flere parkeringspladser? </vt:lpstr>
      <vt:lpstr>P-pladser belaster hvidteordningen yderligere </vt:lpstr>
      <vt:lpstr>P-lommer hvis behov - og få ad gangen </vt:lpstr>
      <vt:lpstr>PowerPoint-præsentation</vt:lpstr>
      <vt:lpstr>PowerPoint-præsentation</vt:lpstr>
      <vt:lpstr>Fakta, følelser og formodninger </vt:lpstr>
      <vt:lpstr>Pas på vores kvarter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Charlotte Henriksen</dc:creator>
  <cp:lastModifiedBy>Olivier Simah</cp:lastModifiedBy>
  <cp:revision>2</cp:revision>
  <dcterms:created xsi:type="dcterms:W3CDTF">2021-06-10T18:34:00Z</dcterms:created>
  <dcterms:modified xsi:type="dcterms:W3CDTF">2021-07-22T09:12:51Z</dcterms:modified>
</cp:coreProperties>
</file>